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handoutMasterIdLst>
    <p:handoutMasterId r:id="rId25"/>
  </p:handoutMasterIdLst>
  <p:sldIdLst>
    <p:sldId id="322" r:id="rId2"/>
    <p:sldId id="259" r:id="rId3"/>
    <p:sldId id="323" r:id="rId4"/>
    <p:sldId id="321" r:id="rId5"/>
    <p:sldId id="296" r:id="rId6"/>
    <p:sldId id="324" r:id="rId7"/>
    <p:sldId id="329" r:id="rId8"/>
    <p:sldId id="335" r:id="rId9"/>
    <p:sldId id="336" r:id="rId10"/>
    <p:sldId id="337" r:id="rId11"/>
    <p:sldId id="338" r:id="rId12"/>
    <p:sldId id="339" r:id="rId13"/>
    <p:sldId id="325" r:id="rId14"/>
    <p:sldId id="328" r:id="rId15"/>
    <p:sldId id="327" r:id="rId16"/>
    <p:sldId id="334" r:id="rId17"/>
    <p:sldId id="326" r:id="rId18"/>
    <p:sldId id="330" r:id="rId19"/>
    <p:sldId id="331" r:id="rId20"/>
    <p:sldId id="332" r:id="rId21"/>
    <p:sldId id="333" r:id="rId22"/>
    <p:sldId id="297" r:id="rId23"/>
  </p:sldIdLst>
  <p:sldSz cx="12190413" cy="6859588"/>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Noto Sans" panose="020B0502040504020204" pitchFamily="34" charset="0"/>
      <p:regular r:id="rId35"/>
      <p:bold r:id="rId36"/>
      <p:italic r:id="rId37"/>
      <p:boldItalic r:id="rId38"/>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42A"/>
    <a:srgbClr val="2FC4E6"/>
    <a:srgbClr val="066193"/>
    <a:srgbClr val="056193"/>
    <a:srgbClr val="066293"/>
    <a:srgbClr val="07B8E1"/>
    <a:srgbClr val="2B4FAF"/>
    <a:srgbClr val="1C7ACC"/>
    <a:srgbClr val="3680DC"/>
    <a:srgbClr val="9A6D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3" autoAdjust="0"/>
    <p:restoredTop sz="95369" autoAdjust="0"/>
  </p:normalViewPr>
  <p:slideViewPr>
    <p:cSldViewPr>
      <p:cViewPr varScale="1">
        <p:scale>
          <a:sx n="78" d="100"/>
          <a:sy n="78" d="100"/>
        </p:scale>
        <p:origin x="1109" y="72"/>
      </p:cViewPr>
      <p:guideLst>
        <p:guide orient="horz" pos="2160"/>
        <p:guide pos="2880"/>
        <p:guide orient="horz" pos="2161"/>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2022-10-30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2022-10-30</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712760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906490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2856364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678269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3341599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2988209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3409874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4061211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710862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636249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283535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633976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398815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230574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9585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2457200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2022-10-30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882018" y="2900101"/>
            <a:ext cx="6425734" cy="547081"/>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838622" y="981521"/>
            <a:ext cx="6552728" cy="1918579"/>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rgbClr val="FED42A"/>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2022-10-30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2022-10-30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
        <p:nvSpPr>
          <p:cNvPr id="14" name="제목 1"/>
          <p:cNvSpPr>
            <a:spLocks noGrp="1"/>
          </p:cNvSpPr>
          <p:nvPr>
            <p:ph type="title"/>
          </p:nvPr>
        </p:nvSpPr>
        <p:spPr>
          <a:xfrm>
            <a:off x="609520" y="189434"/>
            <a:ext cx="10971373" cy="798753"/>
          </a:xfrm>
        </p:spPr>
        <p:txBody>
          <a:bodyPr vert="horz" lIns="99569" tIns="49785" rIns="99569" bIns="49785" rtlCol="0" anchor="ctr">
            <a:normAutofit/>
          </a:bodyPr>
          <a:lstStyle>
            <a:lvl1pPr algn="ctr" defTabSz="995690" rtl="0" eaLnBrk="1" latinLnBrk="1" hangingPunct="1">
              <a:spcBef>
                <a:spcPct val="0"/>
              </a:spcBef>
              <a:buNone/>
              <a:defRPr lang="ko-KR" altLang="en-US" sz="4000" b="1" kern="1200" baseline="0" dirty="0">
                <a:solidFill>
                  <a:srgbClr val="FED42A"/>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2022-10-30</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4" name="날짜 개체 틀 3"/>
          <p:cNvSpPr>
            <a:spLocks noGrp="1"/>
          </p:cNvSpPr>
          <p:nvPr>
            <p:ph type="dt" sz="half" idx="10"/>
          </p:nvPr>
        </p:nvSpPr>
        <p:spPr>
          <a:xfrm>
            <a:off x="609521" y="6502342"/>
            <a:ext cx="2844430" cy="220692"/>
          </a:xfrm>
        </p:spPr>
        <p:txBody>
          <a:bodyPr/>
          <a:lstStyle/>
          <a:p>
            <a:fld id="{ED3D6733-6F27-4404-AB51-585418F146E5}" type="datetimeFigureOut">
              <a:rPr lang="ko-KR" altLang="en-US" smtClean="0"/>
              <a:pPr/>
              <a:t>2022-10-30</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189434"/>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tx1">
                    <a:lumMod val="95000"/>
                    <a:lumOff val="5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95000"/>
                    <a:lumOff val="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240"/>
            <a:ext cx="12190408" cy="6857105"/>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2022-10-30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311231" y="3717826"/>
            <a:ext cx="5400600" cy="223224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rgbClr val="FED42A"/>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2022-10-30</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21401031@pondiuni.ac.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file:///C:\Users\Ramesh%20shabru\Desktop\home.html"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mailto:21401031@pondiuni.ac.in"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s"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8903518" y="5337847"/>
            <a:ext cx="3286895" cy="1188291"/>
          </a:xfrm>
        </p:spPr>
        <p:txBody>
          <a:bodyPr/>
          <a:lstStyle/>
          <a:p>
            <a:r>
              <a:rPr lang="en-US" altLang="ko-KR" sz="2000" b="1" dirty="0">
                <a:solidFill>
                  <a:srgbClr val="FED42A"/>
                </a:solidFill>
              </a:rPr>
              <a:t>By</a:t>
            </a:r>
          </a:p>
          <a:p>
            <a:r>
              <a:rPr lang="en-US" altLang="ko-KR" sz="2000" b="1" dirty="0">
                <a:solidFill>
                  <a:srgbClr val="FED42A"/>
                </a:solidFill>
              </a:rPr>
              <a:t>RAMESH KUMAR M (21401031)</a:t>
            </a:r>
          </a:p>
          <a:p>
            <a:r>
              <a:rPr lang="en-US" altLang="ko-KR" sz="2000" b="1" dirty="0">
                <a:solidFill>
                  <a:srgbClr val="FED42A"/>
                </a:solidFill>
                <a:hlinkClick r:id="rId3">
                  <a:extLst>
                    <a:ext uri="{A12FA001-AC4F-418D-AE19-62706E023703}">
                      <ahyp:hlinkClr xmlns:ahyp="http://schemas.microsoft.com/office/drawing/2018/hyperlinkcolor" val="tx"/>
                    </a:ext>
                  </a:extLst>
                </a:hlinkClick>
              </a:rPr>
              <a:t>21401031@pondiuni.ac.in</a:t>
            </a:r>
            <a:endParaRPr lang="en-US" altLang="ko-KR" sz="2000" b="1" dirty="0">
              <a:solidFill>
                <a:srgbClr val="FED42A"/>
              </a:solidFill>
            </a:endParaRPr>
          </a:p>
        </p:txBody>
      </p:sp>
      <p:sp>
        <p:nvSpPr>
          <p:cNvPr id="7" name="제목 6"/>
          <p:cNvSpPr>
            <a:spLocks noGrp="1"/>
          </p:cNvSpPr>
          <p:nvPr>
            <p:ph type="ctrTitle"/>
          </p:nvPr>
        </p:nvSpPr>
        <p:spPr>
          <a:xfrm>
            <a:off x="267267" y="979971"/>
            <a:ext cx="8919573" cy="1918579"/>
          </a:xfrm>
        </p:spPr>
        <p:txBody>
          <a:bodyPr/>
          <a:lstStyle/>
          <a:p>
            <a:r>
              <a:rPr lang="en-IN" altLang="ko-KR" sz="4800" b="1" dirty="0"/>
              <a:t>Predicting Material Backorders In Inventory Management</a:t>
            </a:r>
            <a:endParaRPr lang="ko-KR" altLang="en-US" sz="4800" b="1" dirty="0"/>
          </a:p>
        </p:txBody>
      </p:sp>
      <p:pic>
        <p:nvPicPr>
          <p:cNvPr id="2" name="Picture 1">
            <a:extLst>
              <a:ext uri="{FF2B5EF4-FFF2-40B4-BE49-F238E27FC236}">
                <a16:creationId xmlns:a16="http://schemas.microsoft.com/office/drawing/2014/main" id="{FF15D52D-0463-DF4C-6D26-9B8CE3B03C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1310" y="2216228"/>
            <a:ext cx="1026914" cy="984215"/>
          </a:xfrm>
          <a:prstGeom prst="rect">
            <a:avLst/>
          </a:prstGeom>
          <a:solidFill>
            <a:schemeClr val="bg1"/>
          </a:solidFill>
        </p:spPr>
      </p:pic>
      <p:sp>
        <p:nvSpPr>
          <p:cNvPr id="3" name="부제목 7">
            <a:extLst>
              <a:ext uri="{FF2B5EF4-FFF2-40B4-BE49-F238E27FC236}">
                <a16:creationId xmlns:a16="http://schemas.microsoft.com/office/drawing/2014/main" id="{D718EB32-CCE5-B3DA-B39C-E59225748D7B}"/>
              </a:ext>
            </a:extLst>
          </p:cNvPr>
          <p:cNvSpPr txBox="1">
            <a:spLocks/>
          </p:cNvSpPr>
          <p:nvPr/>
        </p:nvSpPr>
        <p:spPr>
          <a:xfrm>
            <a:off x="334566" y="2709714"/>
            <a:ext cx="3955731" cy="984215"/>
          </a:xfrm>
          <a:prstGeom prst="rect">
            <a:avLst/>
          </a:prstGeo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맑은 고딕" pitchFamily="50" charset="-127"/>
                <a:cs typeface="+mj-cs"/>
              </a:defRPr>
            </a:lvl1pPr>
            <a:lvl2pPr marL="497845" indent="0" algn="ctr" defTabSz="995690" rtl="0" eaLnBrk="1" latinLnBrk="1" hangingPunct="1">
              <a:spcBef>
                <a:spcPct val="20000"/>
              </a:spcBef>
              <a:buFont typeface="Arial" pitchFamily="34" charset="0"/>
              <a:buNone/>
              <a:defRPr lang="ko-KR" altLang="en-US" sz="2000" kern="1200">
                <a:solidFill>
                  <a:schemeClr val="tx1">
                    <a:tint val="75000"/>
                  </a:schemeClr>
                </a:solidFill>
                <a:latin typeface="맑은 고딕" pitchFamily="50" charset="-127"/>
                <a:ea typeface="맑은 고딕" pitchFamily="50" charset="-127"/>
                <a:cs typeface="+mn-cs"/>
              </a:defRPr>
            </a:lvl2pPr>
            <a:lvl3pPr marL="995690" indent="0" algn="ctr" defTabSz="995690" rtl="0" eaLnBrk="1" latinLnBrk="1" hangingPunct="1">
              <a:spcBef>
                <a:spcPct val="20000"/>
              </a:spcBef>
              <a:buFont typeface="Arial" pitchFamily="34" charset="0"/>
              <a:buNone/>
              <a:defRPr lang="ko-KR" altLang="en-US" sz="2000" kern="1200">
                <a:solidFill>
                  <a:schemeClr val="tx1">
                    <a:tint val="75000"/>
                  </a:schemeClr>
                </a:solidFill>
                <a:latin typeface="맑은 고딕" pitchFamily="50" charset="-127"/>
                <a:ea typeface="맑은 고딕" pitchFamily="50" charset="-127"/>
                <a:cs typeface="+mn-cs"/>
              </a:defRPr>
            </a:lvl3pPr>
            <a:lvl4pPr marL="1493535" indent="0" algn="ctr" defTabSz="995690" rtl="0" eaLnBrk="1" latinLnBrk="1" hangingPunct="1">
              <a:spcBef>
                <a:spcPct val="20000"/>
              </a:spcBef>
              <a:buFont typeface="Arial" pitchFamily="34" charset="0"/>
              <a:buNone/>
              <a:defRPr lang="ko-KR" altLang="en-US" sz="2000" kern="1200">
                <a:solidFill>
                  <a:schemeClr val="tx1">
                    <a:tint val="75000"/>
                  </a:schemeClr>
                </a:solidFill>
                <a:latin typeface="맑은 고딕" pitchFamily="50" charset="-127"/>
                <a:ea typeface="맑은 고딕" pitchFamily="50" charset="-127"/>
                <a:cs typeface="+mn-cs"/>
              </a:defRPr>
            </a:lvl4pPr>
            <a:lvl5pPr marL="1991380" indent="0" algn="ctr" defTabSz="995690" rtl="0" eaLnBrk="1" latinLnBrk="1" hangingPunct="1">
              <a:spcBef>
                <a:spcPct val="20000"/>
              </a:spcBef>
              <a:buFont typeface="Arial" pitchFamily="34" charset="0"/>
              <a:buNone/>
              <a:defRPr lang="ko-KR" altLang="en-US" sz="2000" kern="1200">
                <a:solidFill>
                  <a:schemeClr val="tx1">
                    <a:tint val="75000"/>
                  </a:schemeClr>
                </a:solidFill>
                <a:latin typeface="맑은 고딕" pitchFamily="50" charset="-127"/>
                <a:ea typeface="맑은 고딕" pitchFamily="50" charset="-127"/>
                <a:cs typeface="+mn-cs"/>
              </a:defRPr>
            </a:lvl5pPr>
            <a:lvl6pPr marL="2489225" indent="0" algn="ctr" defTabSz="995690" rtl="0" eaLnBrk="1" latinLnBrk="1" hangingPunct="1">
              <a:spcBef>
                <a:spcPct val="20000"/>
              </a:spcBef>
              <a:buFont typeface="Arial" pitchFamily="34" charset="0"/>
              <a:buNone/>
              <a:defRPr sz="2200" kern="1200">
                <a:solidFill>
                  <a:schemeClr val="tx1">
                    <a:tint val="75000"/>
                  </a:schemeClr>
                </a:solidFill>
                <a:latin typeface="+mn-lt"/>
                <a:ea typeface="+mn-ea"/>
                <a:cs typeface="+mn-cs"/>
              </a:defRPr>
            </a:lvl6pPr>
            <a:lvl7pPr marL="2987070" indent="0" algn="ctr" defTabSz="995690" rtl="0" eaLnBrk="1" latinLnBrk="1" hangingPunct="1">
              <a:spcBef>
                <a:spcPct val="20000"/>
              </a:spcBef>
              <a:buFont typeface="Arial" pitchFamily="34" charset="0"/>
              <a:buNone/>
              <a:defRPr sz="2200" kern="1200">
                <a:solidFill>
                  <a:schemeClr val="tx1">
                    <a:tint val="75000"/>
                  </a:schemeClr>
                </a:solidFill>
                <a:latin typeface="+mn-lt"/>
                <a:ea typeface="+mn-ea"/>
                <a:cs typeface="+mn-cs"/>
              </a:defRPr>
            </a:lvl7pPr>
            <a:lvl8pPr marL="3484916" indent="0" algn="ctr" defTabSz="995690" rtl="0" eaLnBrk="1" latinLnBrk="1" hangingPunct="1">
              <a:spcBef>
                <a:spcPct val="20000"/>
              </a:spcBef>
              <a:buFont typeface="Arial" pitchFamily="34" charset="0"/>
              <a:buNone/>
              <a:defRPr sz="2200" kern="1200">
                <a:solidFill>
                  <a:schemeClr val="tx1">
                    <a:tint val="75000"/>
                  </a:schemeClr>
                </a:solidFill>
                <a:latin typeface="+mn-lt"/>
                <a:ea typeface="+mn-ea"/>
                <a:cs typeface="+mn-cs"/>
              </a:defRPr>
            </a:lvl8pPr>
            <a:lvl9pPr marL="3982761" indent="0" algn="ctr" defTabSz="995690" rtl="0" eaLnBrk="1" latinLnBrk="1" hangingPunct="1">
              <a:spcBef>
                <a:spcPct val="20000"/>
              </a:spcBef>
              <a:buFont typeface="Arial" pitchFamily="34" charset="0"/>
              <a:buNone/>
              <a:defRPr sz="2200" kern="1200">
                <a:solidFill>
                  <a:schemeClr val="tx1">
                    <a:tint val="75000"/>
                  </a:schemeClr>
                </a:solidFill>
                <a:latin typeface="+mn-lt"/>
                <a:ea typeface="+mn-ea"/>
                <a:cs typeface="+mn-cs"/>
              </a:defRPr>
            </a:lvl9pPr>
          </a:lstStyle>
          <a:p>
            <a:r>
              <a:rPr lang="en-US" altLang="ko-KR" sz="1800" b="1" dirty="0">
                <a:solidFill>
                  <a:srgbClr val="FED42A"/>
                </a:solidFill>
              </a:rPr>
              <a:t>Project Guide:</a:t>
            </a:r>
          </a:p>
          <a:p>
            <a:r>
              <a:rPr lang="en-US" altLang="ko-KR" sz="1800" b="1" dirty="0">
                <a:solidFill>
                  <a:srgbClr val="FED42A"/>
                </a:solidFill>
              </a:rPr>
              <a:t>Dr. B. Rajeswari, Associate Professor,</a:t>
            </a:r>
          </a:p>
          <a:p>
            <a:r>
              <a:rPr lang="en-US" altLang="ko-KR" sz="1800" b="1" dirty="0">
                <a:solidFill>
                  <a:srgbClr val="FED42A"/>
                </a:solidFill>
              </a:rPr>
              <a:t>DMS, Pondicherry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lstStyle/>
          <a:p>
            <a:pPr algn="ctr"/>
            <a:r>
              <a:rPr lang="en-IN" altLang="ko-KR" dirty="0">
                <a:solidFill>
                  <a:srgbClr val="FED42A"/>
                </a:solidFill>
              </a:rPr>
              <a:t>04 - Exploratory Data Analysis</a:t>
            </a:r>
            <a:endParaRPr lang="ko-KR" altLang="en-US" dirty="0">
              <a:solidFill>
                <a:srgbClr val="FED42A"/>
              </a:solidFill>
            </a:endParaRPr>
          </a:p>
        </p:txBody>
      </p:sp>
      <p:sp>
        <p:nvSpPr>
          <p:cNvPr id="4" name="TextBox 3">
            <a:extLst>
              <a:ext uri="{FF2B5EF4-FFF2-40B4-BE49-F238E27FC236}">
                <a16:creationId xmlns:a16="http://schemas.microsoft.com/office/drawing/2014/main" id="{08ED2BFB-AEF2-90E9-D8AF-4E4F5890BF41}"/>
              </a:ext>
            </a:extLst>
          </p:cNvPr>
          <p:cNvSpPr txBox="1"/>
          <p:nvPr/>
        </p:nvSpPr>
        <p:spPr>
          <a:xfrm>
            <a:off x="334566" y="1485578"/>
            <a:ext cx="4464496" cy="400110"/>
          </a:xfrm>
          <a:prstGeom prst="rect">
            <a:avLst/>
          </a:prstGeom>
          <a:noFill/>
        </p:spPr>
        <p:txBody>
          <a:bodyPr wrap="square">
            <a:spAutoFit/>
          </a:bodyPr>
          <a:lstStyle/>
          <a:p>
            <a:r>
              <a:rPr lang="en-US" b="1" dirty="0"/>
              <a:t>7. </a:t>
            </a:r>
            <a:r>
              <a:rPr lang="en-US" b="1" dirty="0" err="1"/>
              <a:t>potential_issue</a:t>
            </a:r>
            <a:r>
              <a:rPr lang="en-US" b="1" dirty="0"/>
              <a:t> vs </a:t>
            </a:r>
            <a:r>
              <a:rPr lang="en-US" b="1" dirty="0" err="1"/>
              <a:t>went_on_backorder</a:t>
            </a:r>
            <a:endParaRPr lang="en-IN" b="1" dirty="0"/>
          </a:p>
        </p:txBody>
      </p:sp>
      <p:sp>
        <p:nvSpPr>
          <p:cNvPr id="7" name="TextBox 6">
            <a:extLst>
              <a:ext uri="{FF2B5EF4-FFF2-40B4-BE49-F238E27FC236}">
                <a16:creationId xmlns:a16="http://schemas.microsoft.com/office/drawing/2014/main" id="{9AE1A771-F12F-B9D3-E17E-089BC897CBAF}"/>
              </a:ext>
            </a:extLst>
          </p:cNvPr>
          <p:cNvSpPr txBox="1"/>
          <p:nvPr/>
        </p:nvSpPr>
        <p:spPr>
          <a:xfrm>
            <a:off x="5693463" y="1485578"/>
            <a:ext cx="4547392" cy="400110"/>
          </a:xfrm>
          <a:prstGeom prst="rect">
            <a:avLst/>
          </a:prstGeom>
          <a:noFill/>
        </p:spPr>
        <p:txBody>
          <a:bodyPr wrap="square">
            <a:spAutoFit/>
          </a:bodyPr>
          <a:lstStyle/>
          <a:p>
            <a:r>
              <a:rPr lang="en-US" b="1" dirty="0"/>
              <a:t>8. </a:t>
            </a:r>
            <a:r>
              <a:rPr lang="en-US" b="1" dirty="0" err="1"/>
              <a:t>pieces_past_due</a:t>
            </a:r>
            <a:r>
              <a:rPr lang="en-US" b="1" dirty="0"/>
              <a:t> vs </a:t>
            </a:r>
            <a:r>
              <a:rPr lang="en-US" b="1" dirty="0" err="1"/>
              <a:t>went_on_backorder</a:t>
            </a:r>
            <a:endParaRPr lang="en-IN" b="1" dirty="0"/>
          </a:p>
        </p:txBody>
      </p:sp>
      <p:pic>
        <p:nvPicPr>
          <p:cNvPr id="3" name="Picture 2">
            <a:extLst>
              <a:ext uri="{FF2B5EF4-FFF2-40B4-BE49-F238E27FC236}">
                <a16:creationId xmlns:a16="http://schemas.microsoft.com/office/drawing/2014/main" id="{36BCADDF-C163-8615-6934-CFC4FFFB2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4" y="2422408"/>
            <a:ext cx="4721938" cy="3308985"/>
          </a:xfrm>
          <a:prstGeom prst="rect">
            <a:avLst/>
          </a:prstGeom>
        </p:spPr>
      </p:pic>
      <p:pic>
        <p:nvPicPr>
          <p:cNvPr id="6" name="Picture 5">
            <a:extLst>
              <a:ext uri="{FF2B5EF4-FFF2-40B4-BE49-F238E27FC236}">
                <a16:creationId xmlns:a16="http://schemas.microsoft.com/office/drawing/2014/main" id="{A2419901-FD9E-7BD0-0AA1-C5841C6CA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086" y="2465710"/>
            <a:ext cx="5688632" cy="3052316"/>
          </a:xfrm>
          <a:prstGeom prst="rect">
            <a:avLst/>
          </a:prstGeom>
        </p:spPr>
      </p:pic>
    </p:spTree>
    <p:extLst>
      <p:ext uri="{BB962C8B-B14F-4D97-AF65-F5344CB8AC3E}">
        <p14:creationId xmlns:p14="http://schemas.microsoft.com/office/powerpoint/2010/main" val="3621215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lstStyle/>
          <a:p>
            <a:pPr algn="ctr"/>
            <a:r>
              <a:rPr lang="en-IN" altLang="ko-KR" dirty="0">
                <a:solidFill>
                  <a:srgbClr val="FED42A"/>
                </a:solidFill>
              </a:rPr>
              <a:t>04 - Exploratory Data Analysis</a:t>
            </a:r>
            <a:endParaRPr lang="ko-KR" altLang="en-US" dirty="0">
              <a:solidFill>
                <a:srgbClr val="FED42A"/>
              </a:solidFill>
            </a:endParaRPr>
          </a:p>
        </p:txBody>
      </p:sp>
      <p:sp>
        <p:nvSpPr>
          <p:cNvPr id="4" name="TextBox 3">
            <a:extLst>
              <a:ext uri="{FF2B5EF4-FFF2-40B4-BE49-F238E27FC236}">
                <a16:creationId xmlns:a16="http://schemas.microsoft.com/office/drawing/2014/main" id="{08ED2BFB-AEF2-90E9-D8AF-4E4F5890BF41}"/>
              </a:ext>
            </a:extLst>
          </p:cNvPr>
          <p:cNvSpPr txBox="1"/>
          <p:nvPr/>
        </p:nvSpPr>
        <p:spPr>
          <a:xfrm>
            <a:off x="334566" y="1485578"/>
            <a:ext cx="4464496" cy="707886"/>
          </a:xfrm>
          <a:prstGeom prst="rect">
            <a:avLst/>
          </a:prstGeom>
          <a:noFill/>
        </p:spPr>
        <p:txBody>
          <a:bodyPr wrap="square">
            <a:spAutoFit/>
          </a:bodyPr>
          <a:lstStyle/>
          <a:p>
            <a:r>
              <a:rPr lang="en-US" b="1" dirty="0"/>
              <a:t>9.  perf_6_month_avg and perf_12_month_avg vs </a:t>
            </a:r>
            <a:r>
              <a:rPr lang="en-US" b="1" dirty="0" err="1"/>
              <a:t>went_on_backorder</a:t>
            </a:r>
            <a:endParaRPr lang="en-IN" b="1" dirty="0"/>
          </a:p>
        </p:txBody>
      </p:sp>
      <p:sp>
        <p:nvSpPr>
          <p:cNvPr id="7" name="TextBox 6">
            <a:extLst>
              <a:ext uri="{FF2B5EF4-FFF2-40B4-BE49-F238E27FC236}">
                <a16:creationId xmlns:a16="http://schemas.microsoft.com/office/drawing/2014/main" id="{9AE1A771-F12F-B9D3-E17E-089BC897CBAF}"/>
              </a:ext>
            </a:extLst>
          </p:cNvPr>
          <p:cNvSpPr txBox="1"/>
          <p:nvPr/>
        </p:nvSpPr>
        <p:spPr>
          <a:xfrm>
            <a:off x="5693463" y="1485578"/>
            <a:ext cx="4547392" cy="400110"/>
          </a:xfrm>
          <a:prstGeom prst="rect">
            <a:avLst/>
          </a:prstGeom>
          <a:noFill/>
        </p:spPr>
        <p:txBody>
          <a:bodyPr wrap="square">
            <a:spAutoFit/>
          </a:bodyPr>
          <a:lstStyle/>
          <a:p>
            <a:r>
              <a:rPr lang="en-US" b="1" dirty="0"/>
              <a:t>10. </a:t>
            </a:r>
            <a:r>
              <a:rPr lang="en-US" b="1" dirty="0" err="1"/>
              <a:t>local_bo_qty</a:t>
            </a:r>
            <a:r>
              <a:rPr lang="en-US" b="1" dirty="0"/>
              <a:t> vs </a:t>
            </a:r>
            <a:r>
              <a:rPr lang="en-US" b="1" dirty="0" err="1"/>
              <a:t>went_on_backorder</a:t>
            </a:r>
            <a:endParaRPr lang="en-IN" b="1" dirty="0"/>
          </a:p>
        </p:txBody>
      </p:sp>
      <p:pic>
        <p:nvPicPr>
          <p:cNvPr id="5" name="Picture 4">
            <a:extLst>
              <a:ext uri="{FF2B5EF4-FFF2-40B4-BE49-F238E27FC236}">
                <a16:creationId xmlns:a16="http://schemas.microsoft.com/office/drawing/2014/main" id="{2ABEA730-D5F5-93B2-B048-FB181EA87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8" y="2410340"/>
            <a:ext cx="5426884" cy="3436620"/>
          </a:xfrm>
          <a:prstGeom prst="rect">
            <a:avLst/>
          </a:prstGeom>
        </p:spPr>
      </p:pic>
      <p:pic>
        <p:nvPicPr>
          <p:cNvPr id="10" name="Picture 9">
            <a:extLst>
              <a:ext uri="{FF2B5EF4-FFF2-40B4-BE49-F238E27FC236}">
                <a16:creationId xmlns:a16="http://schemas.microsoft.com/office/drawing/2014/main" id="{7F0B1334-FAFD-9BF8-2FEC-B3FFB7465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6878" y="2422408"/>
            <a:ext cx="5281545" cy="3311642"/>
          </a:xfrm>
          <a:prstGeom prst="rect">
            <a:avLst/>
          </a:prstGeom>
        </p:spPr>
      </p:pic>
    </p:spTree>
    <p:extLst>
      <p:ext uri="{BB962C8B-B14F-4D97-AF65-F5344CB8AC3E}">
        <p14:creationId xmlns:p14="http://schemas.microsoft.com/office/powerpoint/2010/main" val="2900954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lstStyle/>
          <a:p>
            <a:pPr algn="ctr"/>
            <a:r>
              <a:rPr lang="en-IN" altLang="ko-KR" dirty="0">
                <a:solidFill>
                  <a:srgbClr val="FED42A"/>
                </a:solidFill>
              </a:rPr>
              <a:t>04 - Exploratory Data Analysis</a:t>
            </a:r>
            <a:endParaRPr lang="ko-KR" altLang="en-US" dirty="0">
              <a:solidFill>
                <a:srgbClr val="FED42A"/>
              </a:solidFill>
            </a:endParaRPr>
          </a:p>
        </p:txBody>
      </p:sp>
      <p:sp>
        <p:nvSpPr>
          <p:cNvPr id="4" name="TextBox 3">
            <a:extLst>
              <a:ext uri="{FF2B5EF4-FFF2-40B4-BE49-F238E27FC236}">
                <a16:creationId xmlns:a16="http://schemas.microsoft.com/office/drawing/2014/main" id="{08ED2BFB-AEF2-90E9-D8AF-4E4F5890BF41}"/>
              </a:ext>
            </a:extLst>
          </p:cNvPr>
          <p:cNvSpPr txBox="1"/>
          <p:nvPr/>
        </p:nvSpPr>
        <p:spPr>
          <a:xfrm>
            <a:off x="1360680" y="1473510"/>
            <a:ext cx="9469052" cy="400110"/>
          </a:xfrm>
          <a:prstGeom prst="rect">
            <a:avLst/>
          </a:prstGeom>
          <a:noFill/>
        </p:spPr>
        <p:txBody>
          <a:bodyPr wrap="square">
            <a:spAutoFit/>
          </a:bodyPr>
          <a:lstStyle/>
          <a:p>
            <a:r>
              <a:rPr lang="en-US" b="1" dirty="0"/>
              <a:t>11. </a:t>
            </a:r>
            <a:r>
              <a:rPr lang="en-US" b="1" dirty="0" err="1"/>
              <a:t>deck_risk</a:t>
            </a:r>
            <a:r>
              <a:rPr lang="en-US" b="1" dirty="0"/>
              <a:t>, </a:t>
            </a:r>
            <a:r>
              <a:rPr lang="en-US" b="1" dirty="0" err="1"/>
              <a:t>oe_constraint</a:t>
            </a:r>
            <a:r>
              <a:rPr lang="en-US" b="1" dirty="0"/>
              <a:t>, </a:t>
            </a:r>
            <a:r>
              <a:rPr lang="en-US" b="1" dirty="0" err="1"/>
              <a:t>ppap_risk</a:t>
            </a:r>
            <a:r>
              <a:rPr lang="en-US" b="1" dirty="0"/>
              <a:t>, </a:t>
            </a:r>
            <a:r>
              <a:rPr lang="en-US" b="1" dirty="0" err="1"/>
              <a:t>stop_auto_buy</a:t>
            </a:r>
            <a:r>
              <a:rPr lang="en-US" b="1" dirty="0"/>
              <a:t> and </a:t>
            </a:r>
            <a:r>
              <a:rPr lang="en-US" b="1" dirty="0" err="1"/>
              <a:t>rev_stop</a:t>
            </a:r>
            <a:r>
              <a:rPr lang="en-US" b="1" dirty="0"/>
              <a:t> vs </a:t>
            </a:r>
            <a:r>
              <a:rPr lang="en-US" b="1" dirty="0" err="1"/>
              <a:t>went_on_backorder</a:t>
            </a:r>
            <a:endParaRPr lang="en-IN" b="1" dirty="0"/>
          </a:p>
        </p:txBody>
      </p:sp>
      <p:pic>
        <p:nvPicPr>
          <p:cNvPr id="3" name="Picture 2">
            <a:extLst>
              <a:ext uri="{FF2B5EF4-FFF2-40B4-BE49-F238E27FC236}">
                <a16:creationId xmlns:a16="http://schemas.microsoft.com/office/drawing/2014/main" id="{896E28B5-57A8-2862-F5FA-3CC74395C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102" y="2493690"/>
            <a:ext cx="8904207" cy="3681762"/>
          </a:xfrm>
          <a:prstGeom prst="rect">
            <a:avLst/>
          </a:prstGeom>
        </p:spPr>
      </p:pic>
    </p:spTree>
    <p:extLst>
      <p:ext uri="{BB962C8B-B14F-4D97-AF65-F5344CB8AC3E}">
        <p14:creationId xmlns:p14="http://schemas.microsoft.com/office/powerpoint/2010/main" val="46811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lstStyle/>
          <a:p>
            <a:pPr algn="ctr"/>
            <a:r>
              <a:rPr lang="en-IN" altLang="en-US" dirty="0">
                <a:solidFill>
                  <a:srgbClr val="FED42A"/>
                </a:solidFill>
              </a:rPr>
              <a:t>Spearman Rank Correlation Coefficient</a:t>
            </a:r>
            <a:endParaRPr lang="ko-KR" altLang="en-US" dirty="0">
              <a:solidFill>
                <a:srgbClr val="FED42A"/>
              </a:solidFill>
            </a:endParaRPr>
          </a:p>
        </p:txBody>
      </p:sp>
      <p:pic>
        <p:nvPicPr>
          <p:cNvPr id="11" name="Picture 10">
            <a:extLst>
              <a:ext uri="{FF2B5EF4-FFF2-40B4-BE49-F238E27FC236}">
                <a16:creationId xmlns:a16="http://schemas.microsoft.com/office/drawing/2014/main" id="{41C25E57-632A-EB0E-B162-A3134B4D7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66" y="1269554"/>
            <a:ext cx="6217820" cy="5499542"/>
          </a:xfrm>
          <a:prstGeom prst="rect">
            <a:avLst/>
          </a:prstGeom>
        </p:spPr>
      </p:pic>
      <p:sp>
        <p:nvSpPr>
          <p:cNvPr id="13" name="TextBox 12">
            <a:extLst>
              <a:ext uri="{FF2B5EF4-FFF2-40B4-BE49-F238E27FC236}">
                <a16:creationId xmlns:a16="http://schemas.microsoft.com/office/drawing/2014/main" id="{2C64B97A-048A-C0FC-81B1-7C055A05682F}"/>
              </a:ext>
            </a:extLst>
          </p:cNvPr>
          <p:cNvSpPr txBox="1"/>
          <p:nvPr/>
        </p:nvSpPr>
        <p:spPr>
          <a:xfrm>
            <a:off x="7103318" y="1341562"/>
            <a:ext cx="4943872" cy="3050900"/>
          </a:xfrm>
          <a:prstGeom prst="rect">
            <a:avLst/>
          </a:prstGeom>
          <a:noFill/>
        </p:spPr>
        <p:txBody>
          <a:bodyPr wrap="square">
            <a:spAutoFit/>
          </a:bodyPr>
          <a:lstStyle/>
          <a:p>
            <a:pPr marL="285750" indent="-285750" algn="just">
              <a:lnSpc>
                <a:spcPct val="115000"/>
              </a:lnSpc>
              <a:spcAft>
                <a:spcPts val="100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Here, the heatmaps of spearman rank correlation coefficient have been plotted. It shows that the '</a:t>
            </a:r>
            <a:r>
              <a:rPr lang="en-IN" sz="1400" dirty="0" err="1">
                <a:effectLst/>
                <a:latin typeface="+mj-lt"/>
                <a:ea typeface="Times New Roman" panose="02020603050405020304" pitchFamily="18" charset="0"/>
              </a:rPr>
              <a:t>in_transit_qty</a:t>
            </a:r>
            <a:r>
              <a:rPr lang="en-IN" sz="1400" dirty="0">
                <a:effectLst/>
                <a:latin typeface="+mj-lt"/>
                <a:ea typeface="Times New Roman" panose="02020603050405020304" pitchFamily="18" charset="0"/>
              </a:rPr>
              <a:t>', 'forecast_3_month', 'forecast_6_month', 'forecast_9_month', 'sales_1_month', 'sales_3_month', 'sales_6_month', 'sales_9_month' and '</a:t>
            </a:r>
            <a:r>
              <a:rPr lang="en-IN" sz="1400" dirty="0" err="1">
                <a:effectLst/>
                <a:latin typeface="+mj-lt"/>
                <a:ea typeface="Times New Roman" panose="02020603050405020304" pitchFamily="18" charset="0"/>
              </a:rPr>
              <a:t>min_bank</a:t>
            </a:r>
            <a:r>
              <a:rPr lang="en-IN" sz="1400" dirty="0">
                <a:effectLst/>
                <a:latin typeface="+mj-lt"/>
                <a:ea typeface="Times New Roman" panose="02020603050405020304" pitchFamily="18" charset="0"/>
              </a:rPr>
              <a:t>' are highly correlated with each other. Among them, 'forecast_3_month', 'forecast_6_month' and 'forecast_9_month' are more correlated with each other compared to the rest. Similarly, 'sales_1_month', 'sales_3_month', 'sales_6_month' and 'sales_9_month' are more correlated with each other than any other feature. Furthermore, it shows that the 'perf_6_month_avg' and 'perf_12_month_avg' are highly correlated with each other.</a:t>
            </a:r>
          </a:p>
        </p:txBody>
      </p:sp>
    </p:spTree>
    <p:extLst>
      <p:ext uri="{BB962C8B-B14F-4D97-AF65-F5344CB8AC3E}">
        <p14:creationId xmlns:p14="http://schemas.microsoft.com/office/powerpoint/2010/main" val="1755976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normAutofit/>
          </a:bodyPr>
          <a:lstStyle/>
          <a:p>
            <a:pPr algn="ctr"/>
            <a:r>
              <a:rPr lang="en-IN" altLang="en-US" dirty="0">
                <a:solidFill>
                  <a:srgbClr val="FED42A"/>
                </a:solidFill>
              </a:rPr>
              <a:t>Kolmogorov–Smirnov test for numerical features</a:t>
            </a:r>
            <a:endParaRPr lang="ko-KR" altLang="en-US" dirty="0">
              <a:solidFill>
                <a:srgbClr val="FED42A"/>
              </a:solidFill>
            </a:endParaRPr>
          </a:p>
        </p:txBody>
      </p:sp>
      <p:pic>
        <p:nvPicPr>
          <p:cNvPr id="3" name="Picture 2">
            <a:extLst>
              <a:ext uri="{FF2B5EF4-FFF2-40B4-BE49-F238E27FC236}">
                <a16:creationId xmlns:a16="http://schemas.microsoft.com/office/drawing/2014/main" id="{A4078B4F-5349-68F8-0807-3B25479A8C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9182" y="1413570"/>
            <a:ext cx="4030804" cy="5112568"/>
          </a:xfrm>
          <a:prstGeom prst="rect">
            <a:avLst/>
          </a:prstGeom>
        </p:spPr>
      </p:pic>
      <p:sp>
        <p:nvSpPr>
          <p:cNvPr id="5" name="TextBox 4">
            <a:extLst>
              <a:ext uri="{FF2B5EF4-FFF2-40B4-BE49-F238E27FC236}">
                <a16:creationId xmlns:a16="http://schemas.microsoft.com/office/drawing/2014/main" id="{02B3C610-D2B6-F6CD-8A9E-E70650F7A505}"/>
              </a:ext>
            </a:extLst>
          </p:cNvPr>
          <p:cNvSpPr txBox="1"/>
          <p:nvPr/>
        </p:nvSpPr>
        <p:spPr>
          <a:xfrm>
            <a:off x="118542" y="1430959"/>
            <a:ext cx="5184576" cy="2159566"/>
          </a:xfrm>
          <a:prstGeom prst="rect">
            <a:avLst/>
          </a:prstGeom>
          <a:noFill/>
        </p:spPr>
        <p:txBody>
          <a:bodyPr wrap="square">
            <a:spAutoFit/>
          </a:bodyPr>
          <a:lstStyle/>
          <a:p>
            <a:pPr marL="285750" indent="-285750">
              <a:spcAft>
                <a:spcPts val="100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It is clearly shows that most of the feature have very  high number of datapoints at 0. From the KS test for all the numerical feature we can say most of the features do not have a very good p values and thus the null   hypothesis has to be rejected. Therefore, these distributions are not similar are do not show much correlation with the target variable.</a:t>
            </a:r>
          </a:p>
          <a:p>
            <a:pPr marL="285750" indent="-285750">
              <a:spcAft>
                <a:spcPts val="100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However, some features like </a:t>
            </a:r>
            <a:r>
              <a:rPr lang="en-IN" sz="1400" dirty="0" err="1">
                <a:effectLst/>
                <a:latin typeface="+mj-lt"/>
                <a:ea typeface="Times New Roman" panose="02020603050405020304" pitchFamily="18" charset="0"/>
              </a:rPr>
              <a:t>lead_time</a:t>
            </a:r>
            <a:r>
              <a:rPr lang="en-IN" sz="1400" dirty="0">
                <a:effectLst/>
                <a:latin typeface="+mj-lt"/>
                <a:ea typeface="Times New Roman" panose="02020603050405020304" pitchFamily="18" charset="0"/>
              </a:rPr>
              <a:t>, perf_6_month_avg, perf_12_month_avg show good enough correlation with the target variable.</a:t>
            </a:r>
          </a:p>
        </p:txBody>
      </p:sp>
    </p:spTree>
    <p:extLst>
      <p:ext uri="{BB962C8B-B14F-4D97-AF65-F5344CB8AC3E}">
        <p14:creationId xmlns:p14="http://schemas.microsoft.com/office/powerpoint/2010/main" val="1641045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normAutofit fontScale="90000"/>
          </a:bodyPr>
          <a:lstStyle/>
          <a:p>
            <a:pPr algn="ctr"/>
            <a:r>
              <a:rPr lang="en-IN" altLang="en-US" dirty="0">
                <a:solidFill>
                  <a:srgbClr val="FED42A"/>
                </a:solidFill>
              </a:rPr>
              <a:t>Stochastic/Probability Matrix for categorical features</a:t>
            </a:r>
            <a:endParaRPr lang="ko-KR" altLang="en-US" dirty="0">
              <a:solidFill>
                <a:srgbClr val="FED42A"/>
              </a:solidFill>
            </a:endParaRPr>
          </a:p>
        </p:txBody>
      </p:sp>
      <p:sp>
        <p:nvSpPr>
          <p:cNvPr id="4" name="TextBox 3">
            <a:extLst>
              <a:ext uri="{FF2B5EF4-FFF2-40B4-BE49-F238E27FC236}">
                <a16:creationId xmlns:a16="http://schemas.microsoft.com/office/drawing/2014/main" id="{7521E10C-D628-C4FD-F60F-F114ED7F4AE4}"/>
              </a:ext>
            </a:extLst>
          </p:cNvPr>
          <p:cNvSpPr txBox="1"/>
          <p:nvPr/>
        </p:nvSpPr>
        <p:spPr>
          <a:xfrm>
            <a:off x="7463358" y="1269554"/>
            <a:ext cx="4629240" cy="1384995"/>
          </a:xfrm>
          <a:prstGeom prst="rect">
            <a:avLst/>
          </a:prstGeom>
          <a:noFill/>
        </p:spPr>
        <p:txBody>
          <a:bodyPr wrap="square">
            <a:spAutoFit/>
          </a:bodyPr>
          <a:lstStyle/>
          <a:p>
            <a:pPr marL="285750" indent="-285750">
              <a:spcAft>
                <a:spcPts val="100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From the set of probability matrices for all the   categorical features, it shows that most of these categorical features have a very high probability of having a negative flag when the product did  not go into backorder. Therefore, it says that    when a product does not go into backorder,      most of the general risk flag are negative.</a:t>
            </a:r>
          </a:p>
        </p:txBody>
      </p:sp>
      <p:pic>
        <p:nvPicPr>
          <p:cNvPr id="5" name="Picture 4">
            <a:extLst>
              <a:ext uri="{FF2B5EF4-FFF2-40B4-BE49-F238E27FC236}">
                <a16:creationId xmlns:a16="http://schemas.microsoft.com/office/drawing/2014/main" id="{1071AC52-7C46-946C-F219-49359BA60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50" y="1629594"/>
            <a:ext cx="7256806" cy="4464496"/>
          </a:xfrm>
          <a:prstGeom prst="rect">
            <a:avLst/>
          </a:prstGeom>
        </p:spPr>
      </p:pic>
    </p:spTree>
    <p:extLst>
      <p:ext uri="{BB962C8B-B14F-4D97-AF65-F5344CB8AC3E}">
        <p14:creationId xmlns:p14="http://schemas.microsoft.com/office/powerpoint/2010/main" val="2824102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normAutofit/>
          </a:bodyPr>
          <a:lstStyle/>
          <a:p>
            <a:pPr algn="ctr"/>
            <a:r>
              <a:rPr lang="en-IN" altLang="en-US" dirty="0">
                <a:solidFill>
                  <a:srgbClr val="FED42A"/>
                </a:solidFill>
              </a:rPr>
              <a:t>Dimensionality Reduction</a:t>
            </a:r>
            <a:endParaRPr lang="ko-KR" altLang="en-US" dirty="0">
              <a:solidFill>
                <a:srgbClr val="FED42A"/>
              </a:solidFill>
            </a:endParaRPr>
          </a:p>
        </p:txBody>
      </p:sp>
      <p:pic>
        <p:nvPicPr>
          <p:cNvPr id="3" name="Picture 2">
            <a:extLst>
              <a:ext uri="{FF2B5EF4-FFF2-40B4-BE49-F238E27FC236}">
                <a16:creationId xmlns:a16="http://schemas.microsoft.com/office/drawing/2014/main" id="{C947C601-A550-A6D1-A1AB-1151BF339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222" y="1495169"/>
            <a:ext cx="4391895" cy="3869250"/>
          </a:xfrm>
          <a:prstGeom prst="rect">
            <a:avLst/>
          </a:prstGeom>
        </p:spPr>
      </p:pic>
      <p:sp>
        <p:nvSpPr>
          <p:cNvPr id="7" name="TextBox 6">
            <a:extLst>
              <a:ext uri="{FF2B5EF4-FFF2-40B4-BE49-F238E27FC236}">
                <a16:creationId xmlns:a16="http://schemas.microsoft.com/office/drawing/2014/main" id="{17342AE1-6A1C-F46C-0908-7570F8F8FCCD}"/>
              </a:ext>
            </a:extLst>
          </p:cNvPr>
          <p:cNvSpPr txBox="1"/>
          <p:nvPr/>
        </p:nvSpPr>
        <p:spPr>
          <a:xfrm>
            <a:off x="118970" y="1629594"/>
            <a:ext cx="5184148" cy="2564100"/>
          </a:xfrm>
          <a:prstGeom prst="rect">
            <a:avLst/>
          </a:prstGeom>
          <a:noFill/>
        </p:spPr>
        <p:txBody>
          <a:bodyPr wrap="square">
            <a:spAutoFit/>
          </a:bodyPr>
          <a:lstStyle/>
          <a:p>
            <a:pPr marL="285750" indent="-285750">
              <a:lnSpc>
                <a:spcPct val="115000"/>
              </a:lnSpc>
              <a:spcAft>
                <a:spcPts val="100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Dimensionality reduction techniques is used, in this case Principal Component Analysis to capture the essence of the data. </a:t>
            </a:r>
          </a:p>
          <a:p>
            <a:pPr marL="285750" indent="-285750">
              <a:lnSpc>
                <a:spcPct val="115000"/>
              </a:lnSpc>
              <a:spcAft>
                <a:spcPts val="100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From the plot, it shows that most of the datapoints lie alongside 0. This deduction is true because many features with mostly 0 values in our EDA. </a:t>
            </a:r>
          </a:p>
          <a:p>
            <a:pPr marL="285750" indent="-285750">
              <a:lnSpc>
                <a:spcPct val="115000"/>
              </a:lnSpc>
              <a:spcAft>
                <a:spcPts val="100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There are outliers in the data but those datapoints does not have to be outlier per se. Furthermore, these potential outliers are more of the negative class compared to the positive class. And, for the positive class, almost all of the datapoints lie alongside 0.</a:t>
            </a:r>
          </a:p>
        </p:txBody>
      </p:sp>
    </p:spTree>
    <p:extLst>
      <p:ext uri="{BB962C8B-B14F-4D97-AF65-F5344CB8AC3E}">
        <p14:creationId xmlns:p14="http://schemas.microsoft.com/office/powerpoint/2010/main" val="2077974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A29AB7-8049-9AC8-BFDD-53BAE79EA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214" y="1269554"/>
            <a:ext cx="4468712" cy="4176464"/>
          </a:xfrm>
          <a:prstGeom prst="rect">
            <a:avLst/>
          </a:prstGeom>
        </p:spPr>
      </p:pic>
      <p:sp>
        <p:nvSpPr>
          <p:cNvPr id="2" name="제목 1"/>
          <p:cNvSpPr>
            <a:spLocks noGrp="1"/>
          </p:cNvSpPr>
          <p:nvPr>
            <p:ph type="title"/>
          </p:nvPr>
        </p:nvSpPr>
        <p:spPr>
          <a:xfrm>
            <a:off x="609521" y="110776"/>
            <a:ext cx="10971372" cy="798753"/>
          </a:xfrm>
        </p:spPr>
        <p:txBody>
          <a:bodyPr/>
          <a:lstStyle/>
          <a:p>
            <a:pPr algn="ctr"/>
            <a:r>
              <a:rPr lang="en-IN" altLang="ko-KR" dirty="0">
                <a:solidFill>
                  <a:srgbClr val="FED42A"/>
                </a:solidFill>
              </a:rPr>
              <a:t>04 - Feature Engineering</a:t>
            </a:r>
            <a:endParaRPr lang="ko-KR" altLang="en-US" dirty="0">
              <a:solidFill>
                <a:srgbClr val="FED42A"/>
              </a:solidFill>
            </a:endParaRPr>
          </a:p>
        </p:txBody>
      </p:sp>
      <p:sp>
        <p:nvSpPr>
          <p:cNvPr id="7" name="TextBox 6">
            <a:extLst>
              <a:ext uri="{FF2B5EF4-FFF2-40B4-BE49-F238E27FC236}">
                <a16:creationId xmlns:a16="http://schemas.microsoft.com/office/drawing/2014/main" id="{C4F97F4B-1817-3C0F-39AF-AB7AA5091195}"/>
              </a:ext>
            </a:extLst>
          </p:cNvPr>
          <p:cNvSpPr txBox="1"/>
          <p:nvPr/>
        </p:nvSpPr>
        <p:spPr>
          <a:xfrm>
            <a:off x="118541" y="1409046"/>
            <a:ext cx="5976665" cy="3924151"/>
          </a:xfrm>
          <a:prstGeom prst="rect">
            <a:avLst/>
          </a:prstGeom>
          <a:noFill/>
        </p:spPr>
        <p:txBody>
          <a:bodyPr wrap="square">
            <a:spAutoFit/>
          </a:bodyPr>
          <a:lstStyle/>
          <a:p>
            <a:pPr marL="285750" indent="-285750">
              <a:spcAft>
                <a:spcPts val="1000"/>
              </a:spcAft>
              <a:buClr>
                <a:srgbClr val="FFC000"/>
              </a:buClr>
              <a:buFont typeface="Wingdings" panose="05000000000000000000" pitchFamily="2" charset="2"/>
              <a:buChar char="Ø"/>
            </a:pPr>
            <a:r>
              <a:rPr lang="en-US" sz="1400" dirty="0">
                <a:effectLst/>
                <a:latin typeface="+mj-lt"/>
                <a:ea typeface="Times New Roman" panose="02020603050405020304" pitchFamily="18" charset="0"/>
              </a:rPr>
              <a:t>Mean imputations for the feature </a:t>
            </a:r>
            <a:r>
              <a:rPr lang="en-US" sz="1400" dirty="0" err="1">
                <a:effectLst/>
                <a:latin typeface="+mj-lt"/>
                <a:ea typeface="Times New Roman" panose="02020603050405020304" pitchFamily="18" charset="0"/>
              </a:rPr>
              <a:t>lead_time</a:t>
            </a:r>
            <a:r>
              <a:rPr lang="en-US" sz="1400" dirty="0">
                <a:effectLst/>
                <a:latin typeface="+mj-lt"/>
                <a:ea typeface="Times New Roman" panose="02020603050405020304" pitchFamily="18" charset="0"/>
              </a:rPr>
              <a:t> have been performed. Furthermore, it showed that the feature </a:t>
            </a:r>
            <a:r>
              <a:rPr lang="en-US" sz="1400" dirty="0" err="1">
                <a:effectLst/>
                <a:latin typeface="+mj-lt"/>
                <a:ea typeface="Times New Roman" panose="02020603050405020304" pitchFamily="18" charset="0"/>
              </a:rPr>
              <a:t>pieces_past_due</a:t>
            </a:r>
            <a:r>
              <a:rPr lang="en-US" sz="1400" dirty="0">
                <a:effectLst/>
                <a:latin typeface="+mj-lt"/>
                <a:ea typeface="Times New Roman" panose="02020603050405020304" pitchFamily="18" charset="0"/>
              </a:rPr>
              <a:t> and </a:t>
            </a:r>
            <a:r>
              <a:rPr lang="en-US" sz="1400" dirty="0" err="1">
                <a:effectLst/>
                <a:latin typeface="+mj-lt"/>
                <a:ea typeface="Times New Roman" panose="02020603050405020304" pitchFamily="18" charset="0"/>
              </a:rPr>
              <a:t>local_bo_quantity</a:t>
            </a:r>
            <a:r>
              <a:rPr lang="en-US" sz="1400" dirty="0">
                <a:effectLst/>
                <a:latin typeface="+mj-lt"/>
                <a:ea typeface="Times New Roman" panose="02020603050405020304" pitchFamily="18" charset="0"/>
              </a:rPr>
              <a:t> has more than  95% of values as 0. Therefore, as a feature engineering process, add another feature which shows if each datapoint in the two features is zero or non-zero.</a:t>
            </a:r>
            <a:endParaRPr lang="en-IN" sz="1400" dirty="0">
              <a:effectLst/>
              <a:latin typeface="+mj-lt"/>
              <a:ea typeface="Times New Roman" panose="02020603050405020304" pitchFamily="18" charset="0"/>
            </a:endParaRPr>
          </a:p>
          <a:p>
            <a:pPr marL="285750" indent="-285750">
              <a:spcAft>
                <a:spcPts val="1000"/>
              </a:spcAft>
              <a:buClr>
                <a:srgbClr val="FFC000"/>
              </a:buClr>
              <a:buFont typeface="Wingdings" panose="05000000000000000000" pitchFamily="2" charset="2"/>
              <a:buChar char="Ø"/>
            </a:pPr>
            <a:r>
              <a:rPr lang="en-US" sz="1400" dirty="0">
                <a:effectLst/>
                <a:latin typeface="+mj-lt"/>
                <a:ea typeface="Times New Roman" panose="02020603050405020304" pitchFamily="18" charset="0"/>
              </a:rPr>
              <a:t>Two new features have been added which show us if the datapoint in </a:t>
            </a:r>
            <a:r>
              <a:rPr lang="en-US" sz="1400" dirty="0" err="1">
                <a:effectLst/>
                <a:latin typeface="+mj-lt"/>
                <a:ea typeface="Times New Roman" panose="02020603050405020304" pitchFamily="18" charset="0"/>
              </a:rPr>
              <a:t>pieces_past_due</a:t>
            </a:r>
            <a:r>
              <a:rPr lang="en-US" sz="1400" dirty="0">
                <a:effectLst/>
                <a:latin typeface="+mj-lt"/>
                <a:ea typeface="Times New Roman" panose="02020603050405020304" pitchFamily="18" charset="0"/>
              </a:rPr>
              <a:t> and </a:t>
            </a:r>
            <a:r>
              <a:rPr lang="en-US" sz="1400" dirty="0" err="1">
                <a:effectLst/>
                <a:latin typeface="+mj-lt"/>
                <a:ea typeface="Times New Roman" panose="02020603050405020304" pitchFamily="18" charset="0"/>
              </a:rPr>
              <a:t>local_bo_quantity</a:t>
            </a:r>
            <a:r>
              <a:rPr lang="en-US" sz="1400" dirty="0">
                <a:effectLst/>
                <a:latin typeface="+mj-lt"/>
                <a:ea typeface="Times New Roman" panose="02020603050405020304" pitchFamily="18" charset="0"/>
              </a:rPr>
              <a:t> is a zero value or a non-zero value respectively. For further feature engineering, impute the zero values in all categorical features with the respective probability values from the probability matrices we calculated above.</a:t>
            </a:r>
          </a:p>
          <a:p>
            <a:pPr marL="285750" indent="-285750">
              <a:spcAft>
                <a:spcPts val="1000"/>
              </a:spcAft>
              <a:buClr>
                <a:srgbClr val="FFC000"/>
              </a:buClr>
              <a:buFont typeface="Wingdings" panose="05000000000000000000" pitchFamily="2" charset="2"/>
              <a:buChar char="Ø"/>
            </a:pPr>
            <a:r>
              <a:rPr lang="en-IN" sz="1400" dirty="0">
                <a:latin typeface="+mj-lt"/>
              </a:rPr>
              <a:t>It shows some separation and also overlap between the positive class and the negative class. This means that the model we build should be able to fairly distinguish between a product that went backorder versus a product that did not go into backorder.</a:t>
            </a:r>
          </a:p>
          <a:p>
            <a:pPr marL="285750" indent="-285750">
              <a:spcAft>
                <a:spcPts val="100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The final dataset which will be used to build a machine learning model, where    the column </a:t>
            </a:r>
            <a:r>
              <a:rPr lang="en-IN" sz="1400" b="1" dirty="0">
                <a:effectLst/>
                <a:latin typeface="+mj-lt"/>
                <a:ea typeface="Times New Roman" panose="02020603050405020304" pitchFamily="18" charset="0"/>
              </a:rPr>
              <a:t>'</a:t>
            </a:r>
            <a:r>
              <a:rPr lang="en-IN" sz="1400" b="1" dirty="0" err="1">
                <a:effectLst/>
                <a:latin typeface="+mj-lt"/>
                <a:ea typeface="Times New Roman" panose="02020603050405020304" pitchFamily="18" charset="0"/>
              </a:rPr>
              <a:t>went_on_backorder</a:t>
            </a:r>
            <a:r>
              <a:rPr lang="en-IN" sz="1400" b="1" dirty="0">
                <a:effectLst/>
                <a:latin typeface="+mj-lt"/>
                <a:ea typeface="Times New Roman" panose="02020603050405020304" pitchFamily="18" charset="0"/>
              </a:rPr>
              <a:t>'</a:t>
            </a:r>
            <a:r>
              <a:rPr lang="en-IN" sz="1400" dirty="0">
                <a:effectLst/>
                <a:latin typeface="+mj-lt"/>
                <a:ea typeface="Times New Roman" panose="02020603050405020304" pitchFamily="18" charset="0"/>
              </a:rPr>
              <a:t> is our target label.</a:t>
            </a:r>
          </a:p>
        </p:txBody>
      </p:sp>
    </p:spTree>
    <p:extLst>
      <p:ext uri="{BB962C8B-B14F-4D97-AF65-F5344CB8AC3E}">
        <p14:creationId xmlns:p14="http://schemas.microsoft.com/office/powerpoint/2010/main" val="2753242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10776"/>
            <a:ext cx="10971372" cy="798753"/>
          </a:xfrm>
        </p:spPr>
        <p:txBody>
          <a:bodyPr/>
          <a:lstStyle/>
          <a:p>
            <a:pPr algn="ctr"/>
            <a:r>
              <a:rPr lang="en-IN" altLang="ko-KR" dirty="0">
                <a:solidFill>
                  <a:srgbClr val="FED42A"/>
                </a:solidFill>
              </a:rPr>
              <a:t>05 - Model Building</a:t>
            </a:r>
            <a:endParaRPr lang="ko-KR" altLang="en-US" dirty="0">
              <a:solidFill>
                <a:srgbClr val="FED42A"/>
              </a:solidFill>
            </a:endParaRPr>
          </a:p>
        </p:txBody>
      </p:sp>
      <p:pic>
        <p:nvPicPr>
          <p:cNvPr id="4" name="Picture 3">
            <a:extLst>
              <a:ext uri="{FF2B5EF4-FFF2-40B4-BE49-F238E27FC236}">
                <a16:creationId xmlns:a16="http://schemas.microsoft.com/office/drawing/2014/main" id="{8B133F33-82FA-88A7-3699-B68DEEBE9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58" y="1341562"/>
            <a:ext cx="3724642" cy="2682474"/>
          </a:xfrm>
          <a:prstGeom prst="rect">
            <a:avLst/>
          </a:prstGeom>
        </p:spPr>
      </p:pic>
      <p:pic>
        <p:nvPicPr>
          <p:cNvPr id="6" name="Picture 5">
            <a:extLst>
              <a:ext uri="{FF2B5EF4-FFF2-40B4-BE49-F238E27FC236}">
                <a16:creationId xmlns:a16="http://schemas.microsoft.com/office/drawing/2014/main" id="{87B3A7FD-07A3-C3E1-F165-DE787D1C75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5046" y="1269554"/>
            <a:ext cx="3724642" cy="2682523"/>
          </a:xfrm>
          <a:prstGeom prst="rect">
            <a:avLst/>
          </a:prstGeom>
        </p:spPr>
      </p:pic>
      <p:pic>
        <p:nvPicPr>
          <p:cNvPr id="9" name="Picture 8">
            <a:extLst>
              <a:ext uri="{FF2B5EF4-FFF2-40B4-BE49-F238E27FC236}">
                <a16:creationId xmlns:a16="http://schemas.microsoft.com/office/drawing/2014/main" id="{55298E98-D08C-BCC9-FAA1-8D22DAFF6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558" y="4024036"/>
            <a:ext cx="3724642" cy="2683105"/>
          </a:xfrm>
          <a:prstGeom prst="rect">
            <a:avLst/>
          </a:prstGeom>
        </p:spPr>
      </p:pic>
      <p:pic>
        <p:nvPicPr>
          <p:cNvPr id="10" name="Picture 9">
            <a:extLst>
              <a:ext uri="{FF2B5EF4-FFF2-40B4-BE49-F238E27FC236}">
                <a16:creationId xmlns:a16="http://schemas.microsoft.com/office/drawing/2014/main" id="{8DBA4E56-240B-D8C5-58CA-EC256B813C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5046" y="4046051"/>
            <a:ext cx="3724642" cy="2617498"/>
          </a:xfrm>
          <a:prstGeom prst="rect">
            <a:avLst/>
          </a:prstGeom>
        </p:spPr>
      </p:pic>
    </p:spTree>
    <p:extLst>
      <p:ext uri="{BB962C8B-B14F-4D97-AF65-F5344CB8AC3E}">
        <p14:creationId xmlns:p14="http://schemas.microsoft.com/office/powerpoint/2010/main" val="2549451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10776"/>
            <a:ext cx="10971372" cy="798753"/>
          </a:xfrm>
        </p:spPr>
        <p:txBody>
          <a:bodyPr/>
          <a:lstStyle/>
          <a:p>
            <a:pPr algn="ctr"/>
            <a:r>
              <a:rPr lang="en-IN" altLang="ko-KR" dirty="0">
                <a:solidFill>
                  <a:srgbClr val="FED42A"/>
                </a:solidFill>
              </a:rPr>
              <a:t>Best Model</a:t>
            </a:r>
            <a:endParaRPr lang="ko-KR" altLang="en-US" dirty="0">
              <a:solidFill>
                <a:srgbClr val="FED42A"/>
              </a:solidFill>
            </a:endParaRPr>
          </a:p>
        </p:txBody>
      </p:sp>
      <p:pic>
        <p:nvPicPr>
          <p:cNvPr id="3" name="Picture 2">
            <a:extLst>
              <a:ext uri="{FF2B5EF4-FFF2-40B4-BE49-F238E27FC236}">
                <a16:creationId xmlns:a16="http://schemas.microsoft.com/office/drawing/2014/main" id="{E8FA3D7B-40C1-ADC9-474F-8E0E0D44598E}"/>
              </a:ext>
            </a:extLst>
          </p:cNvPr>
          <p:cNvPicPr>
            <a:picLocks noChangeAspect="1"/>
          </p:cNvPicPr>
          <p:nvPr/>
        </p:nvPicPr>
        <p:blipFill rotWithShape="1">
          <a:blip r:embed="rId3">
            <a:extLst>
              <a:ext uri="{28A0092B-C50C-407E-A947-70E740481C1C}">
                <a14:useLocalDpi xmlns:a14="http://schemas.microsoft.com/office/drawing/2010/main" val="0"/>
              </a:ext>
            </a:extLst>
          </a:blip>
          <a:srcRect l="5513" t="31858" r="1447" b="43862"/>
          <a:stretch/>
        </p:blipFill>
        <p:spPr bwMode="auto">
          <a:xfrm>
            <a:off x="1951200" y="4771356"/>
            <a:ext cx="8288009" cy="2088232"/>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62786A78-9F20-16B0-D0D8-B54EC5305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246" y="1241391"/>
            <a:ext cx="4901565" cy="3529965"/>
          </a:xfrm>
          <a:prstGeom prst="rect">
            <a:avLst/>
          </a:prstGeom>
        </p:spPr>
      </p:pic>
      <p:sp>
        <p:nvSpPr>
          <p:cNvPr id="6" name="TextBox 5">
            <a:extLst>
              <a:ext uri="{FF2B5EF4-FFF2-40B4-BE49-F238E27FC236}">
                <a16:creationId xmlns:a16="http://schemas.microsoft.com/office/drawing/2014/main" id="{C23A261B-0F8B-E8F5-8FDC-CCE1850E727A}"/>
              </a:ext>
            </a:extLst>
          </p:cNvPr>
          <p:cNvSpPr txBox="1"/>
          <p:nvPr/>
        </p:nvSpPr>
        <p:spPr>
          <a:xfrm>
            <a:off x="319826" y="1550185"/>
            <a:ext cx="5919396" cy="1670394"/>
          </a:xfrm>
          <a:prstGeom prst="rect">
            <a:avLst/>
          </a:prstGeom>
          <a:noFill/>
        </p:spPr>
        <p:txBody>
          <a:bodyPr wrap="square">
            <a:spAutoFit/>
          </a:bodyPr>
          <a:lstStyle/>
          <a:p>
            <a:pPr marR="603250">
              <a:lnSpc>
                <a:spcPct val="107000"/>
              </a:lnSpc>
              <a:spcBef>
                <a:spcPts val="800"/>
              </a:spcBef>
              <a:spcAft>
                <a:spcPts val="0"/>
              </a:spcAft>
            </a:pPr>
            <a:r>
              <a:rPr lang="en-US" sz="1400" dirty="0">
                <a:effectLst/>
                <a:latin typeface="+mj-lt"/>
                <a:ea typeface="Times New Roman" panose="02020603050405020304" pitchFamily="18" charset="0"/>
              </a:rPr>
              <a:t>It shows that tree-based models perform way better than linear models. Ensemble models like Random Forest and Gradient Boosted Decision Trees performed the best. It shows that the best model is </a:t>
            </a:r>
            <a:r>
              <a:rPr lang="en-US" sz="1400" b="1" dirty="0">
                <a:effectLst/>
                <a:latin typeface="+mj-lt"/>
                <a:ea typeface="Times New Roman" panose="02020603050405020304" pitchFamily="18" charset="0"/>
              </a:rPr>
              <a:t>Random </a:t>
            </a:r>
            <a:r>
              <a:rPr lang="en-US" sz="1400" b="1" dirty="0">
                <a:latin typeface="+mj-lt"/>
                <a:ea typeface="Times New Roman" panose="02020603050405020304" pitchFamily="18" charset="0"/>
              </a:rPr>
              <a:t>      </a:t>
            </a:r>
            <a:r>
              <a:rPr lang="en-US" sz="1400" b="1" dirty="0">
                <a:effectLst/>
                <a:latin typeface="+mj-lt"/>
                <a:ea typeface="Times New Roman" panose="02020603050405020304" pitchFamily="18" charset="0"/>
              </a:rPr>
              <a:t>Forest model</a:t>
            </a:r>
            <a:r>
              <a:rPr lang="en-US" sz="1400" dirty="0">
                <a:effectLst/>
                <a:latin typeface="+mj-lt"/>
                <a:ea typeface="Times New Roman" panose="02020603050405020304" pitchFamily="18" charset="0"/>
              </a:rPr>
              <a:t> with an AUC of </a:t>
            </a:r>
            <a:r>
              <a:rPr lang="en-US" sz="1400" b="1" dirty="0">
                <a:effectLst/>
                <a:latin typeface="+mj-lt"/>
                <a:ea typeface="Times New Roman" panose="02020603050405020304" pitchFamily="18" charset="0"/>
              </a:rPr>
              <a:t>0.926</a:t>
            </a:r>
            <a:endParaRPr lang="en-IN" sz="1400" dirty="0">
              <a:effectLst/>
              <a:latin typeface="+mj-lt"/>
              <a:ea typeface="Times New Roman" panose="02020603050405020304" pitchFamily="18" charset="0"/>
            </a:endParaRPr>
          </a:p>
          <a:p>
            <a:pPr marR="603250">
              <a:lnSpc>
                <a:spcPct val="107000"/>
              </a:lnSpc>
              <a:spcBef>
                <a:spcPts val="800"/>
              </a:spcBef>
              <a:spcAft>
                <a:spcPts val="0"/>
              </a:spcAft>
            </a:pPr>
            <a:r>
              <a:rPr lang="en-IN" sz="1400" dirty="0">
                <a:effectLst/>
                <a:latin typeface="+mj-lt"/>
                <a:ea typeface="Times New Roman" panose="02020603050405020304" pitchFamily="18" charset="0"/>
              </a:rPr>
              <a:t>Accuracy: </a:t>
            </a:r>
            <a:r>
              <a:rPr lang="en-IN" sz="1400" dirty="0">
                <a:solidFill>
                  <a:srgbClr val="FF0000"/>
                </a:solidFill>
                <a:effectLst/>
                <a:latin typeface="+mj-lt"/>
                <a:ea typeface="Times New Roman" panose="02020603050405020304" pitchFamily="18" charset="0"/>
              </a:rPr>
              <a:t>0.9381927088712176</a:t>
            </a:r>
            <a:endParaRPr lang="en-IN" sz="1400" dirty="0">
              <a:effectLst/>
              <a:latin typeface="+mj-lt"/>
              <a:ea typeface="Times New Roman" panose="02020603050405020304" pitchFamily="18" charset="0"/>
            </a:endParaRPr>
          </a:p>
          <a:p>
            <a:pPr marR="603250">
              <a:lnSpc>
                <a:spcPct val="107000"/>
              </a:lnSpc>
              <a:spcBef>
                <a:spcPts val="800"/>
              </a:spcBef>
              <a:spcAft>
                <a:spcPts val="0"/>
              </a:spcAft>
            </a:pPr>
            <a:r>
              <a:rPr lang="en-IN" sz="1400" dirty="0">
                <a:effectLst/>
                <a:latin typeface="+mj-lt"/>
                <a:ea typeface="Times New Roman" panose="02020603050405020304" pitchFamily="18" charset="0"/>
              </a:rPr>
              <a:t>AUC: </a:t>
            </a:r>
            <a:r>
              <a:rPr lang="en-IN" sz="1400" dirty="0">
                <a:solidFill>
                  <a:srgbClr val="FF0000"/>
                </a:solidFill>
                <a:effectLst/>
                <a:latin typeface="+mj-lt"/>
                <a:ea typeface="Times New Roman" panose="02020603050405020304" pitchFamily="18" charset="0"/>
              </a:rPr>
              <a:t>0.9259680311686973</a:t>
            </a:r>
            <a:endParaRPr lang="en-IN" sz="1400" dirty="0">
              <a:effectLst/>
              <a:latin typeface="+mj-lt"/>
              <a:ea typeface="Times New Roman" panose="02020603050405020304" pitchFamily="18" charset="0"/>
            </a:endParaRPr>
          </a:p>
        </p:txBody>
      </p:sp>
    </p:spTree>
    <p:extLst>
      <p:ext uri="{BB962C8B-B14F-4D97-AF65-F5344CB8AC3E}">
        <p14:creationId xmlns:p14="http://schemas.microsoft.com/office/powerpoint/2010/main" val="844588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7175326" y="1004903"/>
            <a:ext cx="3949005" cy="523220"/>
            <a:chOff x="6311230" y="1989634"/>
            <a:chExt cx="4464496" cy="523220"/>
          </a:xfrm>
        </p:grpSpPr>
        <p:sp>
          <p:nvSpPr>
            <p:cNvPr id="46"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latin typeface="+mj-lt"/>
                  <a:ea typeface="맑은 고딕" panose="020B0503020000020004" pitchFamily="50" charset="-127"/>
                </a:rPr>
                <a:t>01</a:t>
              </a:r>
              <a:endParaRPr lang="ko-KR" altLang="en-US" sz="2800" b="1" dirty="0">
                <a:latin typeface="+mj-lt"/>
                <a:ea typeface="맑은 고딕" panose="020B0503020000020004" pitchFamily="50" charset="-127"/>
              </a:endParaRPr>
            </a:p>
          </p:txBody>
        </p:sp>
        <p:sp>
          <p:nvSpPr>
            <p:cNvPr id="47" name="Text Box 5"/>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a:defRPr/>
              </a:pPr>
              <a:r>
                <a:rPr lang="en-US" altLang="ko-KR" b="1" dirty="0">
                  <a:latin typeface="+mj-lt"/>
                </a:rPr>
                <a:t>Company Overview</a:t>
              </a:r>
            </a:p>
          </p:txBody>
        </p:sp>
      </p:grpSp>
      <p:sp>
        <p:nvSpPr>
          <p:cNvPr id="44" name="TextBox 43"/>
          <p:cNvSpPr txBox="1"/>
          <p:nvPr/>
        </p:nvSpPr>
        <p:spPr>
          <a:xfrm>
            <a:off x="1486694" y="1644735"/>
            <a:ext cx="3168352" cy="769441"/>
          </a:xfrm>
          <a:prstGeom prst="rect">
            <a:avLst/>
          </a:prstGeom>
          <a:noFill/>
        </p:spPr>
        <p:txBody>
          <a:bodyPr wrap="square" rtlCol="0">
            <a:spAutoFit/>
          </a:bodyPr>
          <a:lstStyle/>
          <a:p>
            <a:r>
              <a:rPr lang="en-US" altLang="ko-KR" sz="4400" b="1" dirty="0">
                <a:solidFill>
                  <a:srgbClr val="FED42A"/>
                </a:solidFill>
                <a:latin typeface="+mj-lt"/>
                <a:ea typeface="맑은 고딕" panose="020B0503020000020004" pitchFamily="50" charset="-127"/>
              </a:rPr>
              <a:t>Contents</a:t>
            </a:r>
            <a:endParaRPr lang="ko-KR" altLang="en-US" sz="4400" b="1" dirty="0">
              <a:solidFill>
                <a:srgbClr val="FED42A"/>
              </a:solidFill>
              <a:latin typeface="+mj-lt"/>
              <a:ea typeface="맑은 고딕" panose="020B0503020000020004" pitchFamily="50" charset="-127"/>
            </a:endParaRPr>
          </a:p>
        </p:txBody>
      </p:sp>
      <p:grpSp>
        <p:nvGrpSpPr>
          <p:cNvPr id="42" name="그룹 41"/>
          <p:cNvGrpSpPr/>
          <p:nvPr/>
        </p:nvGrpSpPr>
        <p:grpSpPr>
          <a:xfrm>
            <a:off x="7175326" y="2461642"/>
            <a:ext cx="3949005" cy="523220"/>
            <a:chOff x="6311230" y="1989634"/>
            <a:chExt cx="4464496" cy="523220"/>
          </a:xfrm>
        </p:grpSpPr>
        <p:sp>
          <p:nvSpPr>
            <p:cNvPr id="43"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latin typeface="+mj-lt"/>
                  <a:ea typeface="맑은 고딕" panose="020B0503020000020004" pitchFamily="50" charset="-127"/>
                </a:rPr>
                <a:t>03</a:t>
              </a:r>
              <a:endParaRPr lang="ko-KR" altLang="en-US" sz="2800" b="1" dirty="0">
                <a:latin typeface="+mj-lt"/>
                <a:ea typeface="맑은 고딕" panose="020B0503020000020004" pitchFamily="50" charset="-127"/>
              </a:endParaRPr>
            </a:p>
          </p:txBody>
        </p:sp>
        <p:sp>
          <p:nvSpPr>
            <p:cNvPr id="45" name="Text Box 5"/>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a:defRPr/>
              </a:pPr>
              <a:r>
                <a:rPr lang="en-US" altLang="ko-KR" b="1" dirty="0">
                  <a:latin typeface="+mj-lt"/>
                </a:rPr>
                <a:t>Dataset</a:t>
              </a:r>
            </a:p>
          </p:txBody>
        </p:sp>
      </p:grpSp>
      <p:grpSp>
        <p:nvGrpSpPr>
          <p:cNvPr id="48" name="그룹 47"/>
          <p:cNvGrpSpPr/>
          <p:nvPr/>
        </p:nvGrpSpPr>
        <p:grpSpPr>
          <a:xfrm>
            <a:off x="7167138" y="3135105"/>
            <a:ext cx="3949005" cy="523220"/>
            <a:chOff x="6311230" y="1989634"/>
            <a:chExt cx="4464496" cy="523220"/>
          </a:xfrm>
        </p:grpSpPr>
        <p:sp>
          <p:nvSpPr>
            <p:cNvPr id="49"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latin typeface="+mj-lt"/>
                  <a:ea typeface="맑은 고딕" panose="020B0503020000020004" pitchFamily="50" charset="-127"/>
                </a:rPr>
                <a:t>04</a:t>
              </a:r>
              <a:endParaRPr lang="ko-KR" altLang="en-US" sz="2800" b="1" dirty="0">
                <a:latin typeface="+mj-lt"/>
                <a:ea typeface="맑은 고딕" panose="020B0503020000020004" pitchFamily="50" charset="-127"/>
              </a:endParaRPr>
            </a:p>
          </p:txBody>
        </p:sp>
        <p:sp>
          <p:nvSpPr>
            <p:cNvPr id="50" name="Text Box 5"/>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a:defRPr/>
              </a:pPr>
              <a:r>
                <a:rPr lang="en-US" altLang="ko-KR" b="1" dirty="0">
                  <a:latin typeface="+mj-lt"/>
                </a:rPr>
                <a:t>EDA &amp; Feature Engineering</a:t>
              </a:r>
            </a:p>
          </p:txBody>
        </p:sp>
      </p:grpSp>
      <p:grpSp>
        <p:nvGrpSpPr>
          <p:cNvPr id="51" name="그룹 50"/>
          <p:cNvGrpSpPr/>
          <p:nvPr/>
        </p:nvGrpSpPr>
        <p:grpSpPr>
          <a:xfrm>
            <a:off x="7160468" y="1654625"/>
            <a:ext cx="4245999" cy="523220"/>
            <a:chOff x="6311230" y="1989634"/>
            <a:chExt cx="4800258" cy="523220"/>
          </a:xfrm>
        </p:grpSpPr>
        <p:sp>
          <p:nvSpPr>
            <p:cNvPr id="52" name="TextBox 13"/>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latin typeface="+mj-lt"/>
                  <a:ea typeface="맑은 고딕" panose="020B0503020000020004" pitchFamily="50" charset="-127"/>
                </a:rPr>
                <a:t>02</a:t>
              </a:r>
              <a:endParaRPr lang="ko-KR" altLang="en-US" sz="2800" b="1" dirty="0">
                <a:latin typeface="+mj-lt"/>
                <a:ea typeface="맑은 고딕" panose="020B0503020000020004" pitchFamily="50" charset="-127"/>
              </a:endParaRPr>
            </a:p>
          </p:txBody>
        </p:sp>
        <p:sp>
          <p:nvSpPr>
            <p:cNvPr id="53" name="Text Box 5"/>
            <p:cNvSpPr txBox="1">
              <a:spLocks noChangeArrowheads="1"/>
            </p:cNvSpPr>
            <p:nvPr/>
          </p:nvSpPr>
          <p:spPr bwMode="auto">
            <a:xfrm>
              <a:off x="7048109" y="2049665"/>
              <a:ext cx="4063379" cy="400110"/>
            </a:xfrm>
            <a:prstGeom prst="rect">
              <a:avLst/>
            </a:prstGeom>
            <a:noFill/>
            <a:ln w="9525">
              <a:noFill/>
              <a:miter lim="800000"/>
              <a:headEnd/>
              <a:tailEnd/>
            </a:ln>
          </p:spPr>
          <p:txBody>
            <a:bodyPr wrap="square">
              <a:spAutoFit/>
            </a:bodyPr>
            <a:lstStyle/>
            <a:p>
              <a:pPr>
                <a:defRPr/>
              </a:pPr>
              <a:r>
                <a:rPr lang="en-US" altLang="ko-KR" b="1" dirty="0">
                  <a:latin typeface="+mj-lt"/>
                </a:rPr>
                <a:t>Objective</a:t>
              </a:r>
            </a:p>
          </p:txBody>
        </p:sp>
      </p:gr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750" y="405458"/>
            <a:ext cx="1432442" cy="1420251"/>
          </a:xfrm>
          <a:prstGeom prst="rect">
            <a:avLst/>
          </a:prstGeom>
        </p:spPr>
      </p:pic>
      <p:sp>
        <p:nvSpPr>
          <p:cNvPr id="7" name="이등변 삼각형 6"/>
          <p:cNvSpPr/>
          <p:nvPr/>
        </p:nvSpPr>
        <p:spPr>
          <a:xfrm rot="5400000">
            <a:off x="7026116" y="1158501"/>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60" name="이등변 삼각형 59"/>
          <p:cNvSpPr/>
          <p:nvPr/>
        </p:nvSpPr>
        <p:spPr>
          <a:xfrm rot="5400000">
            <a:off x="7026116" y="1803173"/>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61" name="이등변 삼각형 60"/>
          <p:cNvSpPr/>
          <p:nvPr/>
        </p:nvSpPr>
        <p:spPr>
          <a:xfrm rot="5400000">
            <a:off x="7026116" y="2615242"/>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62" name="이등변 삼각형 61"/>
          <p:cNvSpPr/>
          <p:nvPr/>
        </p:nvSpPr>
        <p:spPr>
          <a:xfrm rot="5400000">
            <a:off x="7035174" y="3287265"/>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2" name="그룹 47">
            <a:extLst>
              <a:ext uri="{FF2B5EF4-FFF2-40B4-BE49-F238E27FC236}">
                <a16:creationId xmlns:a16="http://schemas.microsoft.com/office/drawing/2014/main" id="{77EF07CB-4310-33D8-B9B4-C1729416AED3}"/>
              </a:ext>
            </a:extLst>
          </p:cNvPr>
          <p:cNvGrpSpPr/>
          <p:nvPr/>
        </p:nvGrpSpPr>
        <p:grpSpPr>
          <a:xfrm>
            <a:off x="7175326" y="3951967"/>
            <a:ext cx="3949005" cy="523220"/>
            <a:chOff x="6311230" y="1989634"/>
            <a:chExt cx="4464496" cy="523220"/>
          </a:xfrm>
        </p:grpSpPr>
        <p:sp>
          <p:nvSpPr>
            <p:cNvPr id="4" name="TextBox 13">
              <a:extLst>
                <a:ext uri="{FF2B5EF4-FFF2-40B4-BE49-F238E27FC236}">
                  <a16:creationId xmlns:a16="http://schemas.microsoft.com/office/drawing/2014/main" id="{6F768550-A63F-D795-C784-54B9D447F5C7}"/>
                </a:ext>
              </a:extLst>
            </p:cNvPr>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latin typeface="+mj-lt"/>
                  <a:ea typeface="맑은 고딕" panose="020B0503020000020004" pitchFamily="50" charset="-127"/>
                </a:rPr>
                <a:t>05</a:t>
              </a:r>
              <a:endParaRPr lang="ko-KR" altLang="en-US" sz="2800" b="1" dirty="0">
                <a:latin typeface="+mj-lt"/>
                <a:ea typeface="맑은 고딕" panose="020B0503020000020004" pitchFamily="50" charset="-127"/>
              </a:endParaRPr>
            </a:p>
          </p:txBody>
        </p:sp>
        <p:sp>
          <p:nvSpPr>
            <p:cNvPr id="5" name="Text Box 5">
              <a:extLst>
                <a:ext uri="{FF2B5EF4-FFF2-40B4-BE49-F238E27FC236}">
                  <a16:creationId xmlns:a16="http://schemas.microsoft.com/office/drawing/2014/main" id="{6BCE157E-95F0-2142-5270-CE6BF0499272}"/>
                </a:ext>
              </a:extLst>
            </p:cNvPr>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a:defRPr/>
              </a:pPr>
              <a:r>
                <a:rPr lang="en-US" altLang="ko-KR" b="1" dirty="0">
                  <a:latin typeface="+mj-lt"/>
                </a:rPr>
                <a:t>Model Building</a:t>
              </a:r>
            </a:p>
          </p:txBody>
        </p:sp>
      </p:grpSp>
      <p:sp>
        <p:nvSpPr>
          <p:cNvPr id="8" name="이등변 삼각형 61">
            <a:extLst>
              <a:ext uri="{FF2B5EF4-FFF2-40B4-BE49-F238E27FC236}">
                <a16:creationId xmlns:a16="http://schemas.microsoft.com/office/drawing/2014/main" id="{E858D4BB-AE4C-FD1C-DB72-84567B95DCEA}"/>
              </a:ext>
            </a:extLst>
          </p:cNvPr>
          <p:cNvSpPr/>
          <p:nvPr/>
        </p:nvSpPr>
        <p:spPr>
          <a:xfrm rot="5400000">
            <a:off x="7050032" y="4099334"/>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9" name="그룹 47">
            <a:extLst>
              <a:ext uri="{FF2B5EF4-FFF2-40B4-BE49-F238E27FC236}">
                <a16:creationId xmlns:a16="http://schemas.microsoft.com/office/drawing/2014/main" id="{94914B13-0FB5-59E9-9B84-A66F7990AF64}"/>
              </a:ext>
            </a:extLst>
          </p:cNvPr>
          <p:cNvGrpSpPr/>
          <p:nvPr/>
        </p:nvGrpSpPr>
        <p:grpSpPr>
          <a:xfrm>
            <a:off x="7175326" y="4600113"/>
            <a:ext cx="3949005" cy="523220"/>
            <a:chOff x="6311230" y="1989634"/>
            <a:chExt cx="4464496" cy="523220"/>
          </a:xfrm>
        </p:grpSpPr>
        <p:sp>
          <p:nvSpPr>
            <p:cNvPr id="10" name="TextBox 13">
              <a:extLst>
                <a:ext uri="{FF2B5EF4-FFF2-40B4-BE49-F238E27FC236}">
                  <a16:creationId xmlns:a16="http://schemas.microsoft.com/office/drawing/2014/main" id="{65D26D8D-9873-E7EB-1A1C-CDC216E4C947}"/>
                </a:ext>
              </a:extLst>
            </p:cNvPr>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latin typeface="+mj-lt"/>
                  <a:ea typeface="맑은 고딕" panose="020B0503020000020004" pitchFamily="50" charset="-127"/>
                </a:rPr>
                <a:t>06</a:t>
              </a:r>
              <a:endParaRPr lang="ko-KR" altLang="en-US" sz="2800" b="1" dirty="0">
                <a:latin typeface="+mj-lt"/>
                <a:ea typeface="맑은 고딕" panose="020B0503020000020004" pitchFamily="50" charset="-127"/>
              </a:endParaRPr>
            </a:p>
          </p:txBody>
        </p:sp>
        <p:sp>
          <p:nvSpPr>
            <p:cNvPr id="11" name="Text Box 5">
              <a:extLst>
                <a:ext uri="{FF2B5EF4-FFF2-40B4-BE49-F238E27FC236}">
                  <a16:creationId xmlns:a16="http://schemas.microsoft.com/office/drawing/2014/main" id="{7E522A63-9903-BACC-06A3-4D57101288BF}"/>
                </a:ext>
              </a:extLst>
            </p:cNvPr>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a:defRPr/>
              </a:pPr>
              <a:r>
                <a:rPr lang="en-US" altLang="ko-KR" b="1" dirty="0">
                  <a:latin typeface="+mj-lt"/>
                </a:rPr>
                <a:t>Model Deployment</a:t>
              </a:r>
            </a:p>
          </p:txBody>
        </p:sp>
      </p:grpSp>
      <p:sp>
        <p:nvSpPr>
          <p:cNvPr id="12" name="이등변 삼각형 61">
            <a:extLst>
              <a:ext uri="{FF2B5EF4-FFF2-40B4-BE49-F238E27FC236}">
                <a16:creationId xmlns:a16="http://schemas.microsoft.com/office/drawing/2014/main" id="{9C4FF853-C901-75CF-0444-63600D4B4FDA}"/>
              </a:ext>
            </a:extLst>
          </p:cNvPr>
          <p:cNvSpPr/>
          <p:nvPr/>
        </p:nvSpPr>
        <p:spPr>
          <a:xfrm rot="5400000">
            <a:off x="7054031" y="5565680"/>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 name="이등변 삼각형 61">
            <a:extLst>
              <a:ext uri="{FF2B5EF4-FFF2-40B4-BE49-F238E27FC236}">
                <a16:creationId xmlns:a16="http://schemas.microsoft.com/office/drawing/2014/main" id="{0CAF04ED-44E9-11AC-9A0E-361043003D67}"/>
              </a:ext>
            </a:extLst>
          </p:cNvPr>
          <p:cNvSpPr/>
          <p:nvPr/>
        </p:nvSpPr>
        <p:spPr>
          <a:xfrm rot="5400000">
            <a:off x="7050032" y="4755149"/>
            <a:ext cx="250588" cy="21602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14" name="그룹 47">
            <a:extLst>
              <a:ext uri="{FF2B5EF4-FFF2-40B4-BE49-F238E27FC236}">
                <a16:creationId xmlns:a16="http://schemas.microsoft.com/office/drawing/2014/main" id="{AF918D63-C99A-06DB-FBC3-F4B47E1AF671}"/>
              </a:ext>
            </a:extLst>
          </p:cNvPr>
          <p:cNvGrpSpPr/>
          <p:nvPr/>
        </p:nvGrpSpPr>
        <p:grpSpPr>
          <a:xfrm>
            <a:off x="7167138" y="5412082"/>
            <a:ext cx="3949005" cy="523220"/>
            <a:chOff x="6311230" y="1989634"/>
            <a:chExt cx="4464496" cy="523220"/>
          </a:xfrm>
        </p:grpSpPr>
        <p:sp>
          <p:nvSpPr>
            <p:cNvPr id="15" name="TextBox 13">
              <a:extLst>
                <a:ext uri="{FF2B5EF4-FFF2-40B4-BE49-F238E27FC236}">
                  <a16:creationId xmlns:a16="http://schemas.microsoft.com/office/drawing/2014/main" id="{BF3ED094-B67C-8E68-8E89-AFA98ABD7CAC}"/>
                </a:ext>
              </a:extLst>
            </p:cNvPr>
            <p:cNvSpPr txBox="1">
              <a:spLocks noChangeArrowheads="1"/>
            </p:cNvSpPr>
            <p:nvPr/>
          </p:nvSpPr>
          <p:spPr bwMode="auto">
            <a:xfrm>
              <a:off x="6311230" y="1989634"/>
              <a:ext cx="720082" cy="523220"/>
            </a:xfrm>
            <a:prstGeom prst="rect">
              <a:avLst/>
            </a:prstGeom>
            <a:noFill/>
            <a:ln w="9525">
              <a:noFill/>
              <a:miter lim="800000"/>
              <a:headEnd/>
              <a:tailEnd/>
            </a:ln>
          </p:spPr>
          <p:txBody>
            <a:bodyPr wrap="square">
              <a:spAutoFit/>
            </a:bodyPr>
            <a:lstStyle/>
            <a:p>
              <a:pPr algn="r"/>
              <a:r>
                <a:rPr lang="en-US" altLang="ko-KR" sz="2800" b="1" dirty="0">
                  <a:latin typeface="+mj-lt"/>
                  <a:ea typeface="맑은 고딕" panose="020B0503020000020004" pitchFamily="50" charset="-127"/>
                </a:rPr>
                <a:t>07</a:t>
              </a:r>
              <a:endParaRPr lang="ko-KR" altLang="en-US" sz="2800" b="1" dirty="0">
                <a:latin typeface="+mj-lt"/>
                <a:ea typeface="맑은 고딕" panose="020B0503020000020004" pitchFamily="50" charset="-127"/>
              </a:endParaRPr>
            </a:p>
          </p:txBody>
        </p:sp>
        <p:sp>
          <p:nvSpPr>
            <p:cNvPr id="16" name="Text Box 5">
              <a:extLst>
                <a:ext uri="{FF2B5EF4-FFF2-40B4-BE49-F238E27FC236}">
                  <a16:creationId xmlns:a16="http://schemas.microsoft.com/office/drawing/2014/main" id="{38422F87-1BA4-5031-3C15-0A2B493F6B95}"/>
                </a:ext>
              </a:extLst>
            </p:cNvPr>
            <p:cNvSpPr txBox="1">
              <a:spLocks noChangeArrowheads="1"/>
            </p:cNvSpPr>
            <p:nvPr/>
          </p:nvSpPr>
          <p:spPr bwMode="auto">
            <a:xfrm>
              <a:off x="7050905" y="2051189"/>
              <a:ext cx="3724821" cy="400110"/>
            </a:xfrm>
            <a:prstGeom prst="rect">
              <a:avLst/>
            </a:prstGeom>
            <a:noFill/>
            <a:ln w="9525">
              <a:noFill/>
              <a:miter lim="800000"/>
              <a:headEnd/>
              <a:tailEnd/>
            </a:ln>
          </p:spPr>
          <p:txBody>
            <a:bodyPr wrap="square">
              <a:spAutoFit/>
            </a:bodyPr>
            <a:lstStyle/>
            <a:p>
              <a:pPr>
                <a:defRPr/>
              </a:pPr>
              <a:r>
                <a:rPr lang="en-US" altLang="ko-KR" b="1" dirty="0">
                  <a:latin typeface="+mj-lt"/>
                </a:rPr>
                <a:t>Conclusion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71447"/>
            <a:ext cx="10971372" cy="798753"/>
          </a:xfrm>
        </p:spPr>
        <p:txBody>
          <a:bodyPr/>
          <a:lstStyle/>
          <a:p>
            <a:pPr algn="ctr"/>
            <a:r>
              <a:rPr lang="en-IN" altLang="ko-KR" dirty="0">
                <a:solidFill>
                  <a:srgbClr val="FED42A"/>
                </a:solidFill>
              </a:rPr>
              <a:t>06 - Model Deployment</a:t>
            </a:r>
            <a:endParaRPr lang="ko-KR" altLang="en-US" dirty="0">
              <a:solidFill>
                <a:srgbClr val="FED42A"/>
              </a:solidFill>
            </a:endParaRPr>
          </a:p>
        </p:txBody>
      </p:sp>
      <p:pic>
        <p:nvPicPr>
          <p:cNvPr id="3" name="Picture 2">
            <a:extLst>
              <a:ext uri="{FF2B5EF4-FFF2-40B4-BE49-F238E27FC236}">
                <a16:creationId xmlns:a16="http://schemas.microsoft.com/office/drawing/2014/main" id="{BAA62B4D-9FB6-4D5D-ECD5-E66FE4A2AB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959" r="1495" b="5697"/>
          <a:stretch/>
        </p:blipFill>
        <p:spPr bwMode="auto">
          <a:xfrm>
            <a:off x="3123406" y="2925738"/>
            <a:ext cx="5943600" cy="292989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871AA25-9960-1514-9842-9799F239E87D}"/>
              </a:ext>
            </a:extLst>
          </p:cNvPr>
          <p:cNvSpPr txBox="1"/>
          <p:nvPr/>
        </p:nvSpPr>
        <p:spPr>
          <a:xfrm>
            <a:off x="4655046" y="1963793"/>
            <a:ext cx="2880320" cy="707886"/>
          </a:xfrm>
          <a:prstGeom prst="rect">
            <a:avLst/>
          </a:prstGeom>
          <a:noFill/>
        </p:spPr>
        <p:txBody>
          <a:bodyPr wrap="square" rtlCol="0">
            <a:spAutoFit/>
          </a:bodyPr>
          <a:lstStyle/>
          <a:p>
            <a:r>
              <a:rPr lang="en-IN" b="1" dirty="0"/>
              <a:t>Link: </a:t>
            </a:r>
            <a:r>
              <a:rPr lang="en-US" sz="2000" u="sng" dirty="0">
                <a:solidFill>
                  <a:srgbClr val="0000FF"/>
                </a:solidFill>
                <a:effectLst/>
                <a:latin typeface="Times New Roman" panose="02020603050405020304" pitchFamily="18" charset="0"/>
                <a:ea typeface="Times New Roman" panose="02020603050405020304" pitchFamily="18" charset="0"/>
                <a:hlinkClick r:id="rId4"/>
              </a:rPr>
              <a:t>Backorder prediction</a:t>
            </a:r>
            <a:endParaRPr lang="en-IN" dirty="0"/>
          </a:p>
          <a:p>
            <a:endParaRPr lang="en-IN" b="1" dirty="0"/>
          </a:p>
        </p:txBody>
      </p:sp>
    </p:spTree>
    <p:extLst>
      <p:ext uri="{BB962C8B-B14F-4D97-AF65-F5344CB8AC3E}">
        <p14:creationId xmlns:p14="http://schemas.microsoft.com/office/powerpoint/2010/main" val="3621373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71447"/>
            <a:ext cx="10971372" cy="798753"/>
          </a:xfrm>
        </p:spPr>
        <p:txBody>
          <a:bodyPr/>
          <a:lstStyle/>
          <a:p>
            <a:pPr algn="ctr"/>
            <a:r>
              <a:rPr lang="en-IN" altLang="ko-KR" dirty="0">
                <a:solidFill>
                  <a:srgbClr val="FED42A"/>
                </a:solidFill>
              </a:rPr>
              <a:t>07 - Conclusion</a:t>
            </a:r>
            <a:endParaRPr lang="ko-KR" altLang="en-US" dirty="0">
              <a:solidFill>
                <a:srgbClr val="FED42A"/>
              </a:solidFill>
            </a:endParaRPr>
          </a:p>
        </p:txBody>
      </p:sp>
      <p:sp>
        <p:nvSpPr>
          <p:cNvPr id="5" name="TextBox 4">
            <a:extLst>
              <a:ext uri="{FF2B5EF4-FFF2-40B4-BE49-F238E27FC236}">
                <a16:creationId xmlns:a16="http://schemas.microsoft.com/office/drawing/2014/main" id="{8B5FF5E4-604A-3A0E-4F74-AE5284100C82}"/>
              </a:ext>
            </a:extLst>
          </p:cNvPr>
          <p:cNvSpPr txBox="1"/>
          <p:nvPr/>
        </p:nvSpPr>
        <p:spPr>
          <a:xfrm>
            <a:off x="118542" y="1629594"/>
            <a:ext cx="12190412" cy="1805623"/>
          </a:xfrm>
          <a:prstGeom prst="rect">
            <a:avLst/>
          </a:prstGeom>
          <a:noFill/>
        </p:spPr>
        <p:txBody>
          <a:bodyPr wrap="square">
            <a:spAutoFit/>
          </a:bodyPr>
          <a:lstStyle/>
          <a:p>
            <a:pPr marL="285750" marR="603250" indent="-285750">
              <a:spcBef>
                <a:spcPts val="800"/>
              </a:spcBef>
              <a:spcAft>
                <a:spcPts val="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The current project presented the results of machine learning classiﬁers application within a predictive system design for inventory control, in extension of inventory planning models customarily discussed in literature. </a:t>
            </a:r>
          </a:p>
          <a:p>
            <a:pPr marL="285750" marR="603250" indent="-285750">
              <a:spcBef>
                <a:spcPts val="800"/>
              </a:spcBef>
              <a:spcAft>
                <a:spcPts val="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A company’s overall service level can be extent by adopting a system such as this.</a:t>
            </a:r>
          </a:p>
          <a:p>
            <a:pPr marL="285750" marR="603250" indent="-285750">
              <a:spcBef>
                <a:spcPts val="800"/>
              </a:spcBef>
              <a:spcAft>
                <a:spcPts val="0"/>
              </a:spcAft>
              <a:buClr>
                <a:srgbClr val="FFC000"/>
              </a:buClr>
              <a:buFont typeface="Wingdings" panose="05000000000000000000" pitchFamily="2" charset="2"/>
              <a:buChar char="Ø"/>
            </a:pPr>
            <a:r>
              <a:rPr lang="en-IN" sz="1400" dirty="0">
                <a:effectLst/>
                <a:latin typeface="+mj-lt"/>
                <a:ea typeface="Times New Roman" panose="02020603050405020304" pitchFamily="18" charset="0"/>
              </a:rPr>
              <a:t>Since the items which goes on backorder (positive class) are rare compared to items which does not (negative class), some particular methods and metrics are employed either in design, development, and evaluation of the models in the considered imbalanced class problem. RANDOM FOREST has shown the best AUC score, although GBOOST performed preferably when taking into account precision-recall curves, computational costs, and enhancement capability. </a:t>
            </a:r>
          </a:p>
        </p:txBody>
      </p:sp>
    </p:spTree>
    <p:extLst>
      <p:ext uri="{BB962C8B-B14F-4D97-AF65-F5344CB8AC3E}">
        <p14:creationId xmlns:p14="http://schemas.microsoft.com/office/powerpoint/2010/main" val="581093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5914206" y="4221882"/>
            <a:ext cx="5821584" cy="1368152"/>
          </a:xfrm>
        </p:spPr>
        <p:txBody>
          <a:bodyPr/>
          <a:lstStyle/>
          <a:p>
            <a:pPr algn="r"/>
            <a:r>
              <a:rPr lang="en-US" altLang="ko-KR" dirty="0"/>
              <a:t>THANK YOU</a:t>
            </a:r>
            <a:endParaRPr lang="ko-KR" altLang="en-US" dirty="0"/>
          </a:p>
        </p:txBody>
      </p:sp>
      <p:sp>
        <p:nvSpPr>
          <p:cNvPr id="2" name="TextBox 1">
            <a:extLst>
              <a:ext uri="{FF2B5EF4-FFF2-40B4-BE49-F238E27FC236}">
                <a16:creationId xmlns:a16="http://schemas.microsoft.com/office/drawing/2014/main" id="{644004B4-C8D0-60FA-1AD8-5862BF4C5617}"/>
              </a:ext>
            </a:extLst>
          </p:cNvPr>
          <p:cNvSpPr txBox="1"/>
          <p:nvPr/>
        </p:nvSpPr>
        <p:spPr>
          <a:xfrm>
            <a:off x="8824998" y="5374010"/>
            <a:ext cx="3312368" cy="1015663"/>
          </a:xfrm>
          <a:prstGeom prst="rect">
            <a:avLst/>
          </a:prstGeom>
          <a:noFill/>
        </p:spPr>
        <p:txBody>
          <a:bodyPr wrap="square" rtlCol="0">
            <a:spAutoFit/>
          </a:bodyPr>
          <a:lstStyle/>
          <a:p>
            <a:r>
              <a:rPr lang="en-IN" dirty="0">
                <a:solidFill>
                  <a:srgbClr val="FFFF00"/>
                </a:solidFill>
              </a:rPr>
              <a:t>Ramesh kumar M (21401031)</a:t>
            </a:r>
          </a:p>
          <a:p>
            <a:r>
              <a:rPr lang="en-IN" dirty="0">
                <a:solidFill>
                  <a:srgbClr val="FFFF00"/>
                </a:solidFill>
                <a:hlinkClick r:id="rId2">
                  <a:extLst>
                    <a:ext uri="{A12FA001-AC4F-418D-AE19-62706E023703}">
                      <ahyp:hlinkClr xmlns:ahyp="http://schemas.microsoft.com/office/drawing/2018/hyperlinkcolor" val="tx"/>
                    </a:ext>
                  </a:extLst>
                </a:hlinkClick>
              </a:rPr>
              <a:t>21401031@pondiuni.ac.in</a:t>
            </a:r>
            <a:endParaRPr lang="en-IN" dirty="0">
              <a:solidFill>
                <a:srgbClr val="FFFF00"/>
              </a:solidFill>
            </a:endParaRPr>
          </a:p>
          <a:p>
            <a:endParaRPr lang="en-IN" dirty="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105"/>
            <a:ext cx="10971373" cy="798753"/>
          </a:xfrm>
        </p:spPr>
        <p:txBody>
          <a:bodyPr/>
          <a:lstStyle/>
          <a:p>
            <a:r>
              <a:rPr lang="en-IN" altLang="ko-KR" dirty="0"/>
              <a:t>01 - Company Overview</a:t>
            </a:r>
            <a:endParaRPr lang="ko-KR" altLang="en-US" dirty="0"/>
          </a:p>
        </p:txBody>
      </p:sp>
      <p:sp>
        <p:nvSpPr>
          <p:cNvPr id="5" name="TextBox 4">
            <a:extLst>
              <a:ext uri="{FF2B5EF4-FFF2-40B4-BE49-F238E27FC236}">
                <a16:creationId xmlns:a16="http://schemas.microsoft.com/office/drawing/2014/main" id="{4A4FBFB4-27CC-B6B3-5FF9-BCFD222F5E1A}"/>
              </a:ext>
            </a:extLst>
          </p:cNvPr>
          <p:cNvSpPr txBox="1"/>
          <p:nvPr/>
        </p:nvSpPr>
        <p:spPr>
          <a:xfrm>
            <a:off x="609519" y="1485578"/>
            <a:ext cx="10670263" cy="2196820"/>
          </a:xfrm>
          <a:prstGeom prst="rect">
            <a:avLst/>
          </a:prstGeom>
          <a:noFill/>
        </p:spPr>
        <p:txBody>
          <a:bodyPr wrap="square">
            <a:spAutoFit/>
          </a:bodyPr>
          <a:lstStyle/>
          <a:p>
            <a:pPr marL="285750" indent="-285750">
              <a:lnSpc>
                <a:spcPct val="115000"/>
              </a:lnSpc>
              <a:spcAft>
                <a:spcPts val="1000"/>
              </a:spcAft>
              <a:buClr>
                <a:srgbClr val="FFC000"/>
              </a:buClr>
              <a:buFont typeface="Wingdings" panose="05000000000000000000" pitchFamily="2" charset="2"/>
              <a:buChar char="Ø"/>
            </a:pPr>
            <a:r>
              <a:rPr lang="en-IN" sz="1400" b="1" i="1" dirty="0" err="1">
                <a:effectLst/>
                <a:latin typeface="Times New Roman" panose="02020603050405020304" pitchFamily="18" charset="0"/>
                <a:ea typeface="Times New Roman" panose="02020603050405020304" pitchFamily="18" charset="0"/>
              </a:rPr>
              <a:t>Technocolabs</a:t>
            </a:r>
            <a:r>
              <a:rPr lang="en-IN" sz="1400" i="1" dirty="0">
                <a:effectLst/>
                <a:latin typeface="Times New Roman" panose="02020603050405020304" pitchFamily="18" charset="0"/>
                <a:ea typeface="Times New Roman" panose="02020603050405020304" pitchFamily="18" charset="0"/>
              </a:rPr>
              <a:t> </a:t>
            </a:r>
            <a:r>
              <a:rPr lang="en-IN" sz="1400" dirty="0">
                <a:effectLst/>
                <a:latin typeface="Times New Roman" panose="02020603050405020304" pitchFamily="18" charset="0"/>
                <a:ea typeface="Times New Roman" panose="02020603050405020304" pitchFamily="18" charset="0"/>
              </a:rPr>
              <a:t>is an Indore, Madhya Pradesh based Start-up company. The company was established in 2019.  The primary area of focus of the company is Machine Learning, Data Science and Artificial Intelligence based product development. </a:t>
            </a:r>
          </a:p>
          <a:p>
            <a:pPr marL="285750" indent="-285750">
              <a:lnSpc>
                <a:spcPct val="115000"/>
              </a:lnSpc>
              <a:spcAft>
                <a:spcPts val="1000"/>
              </a:spcAft>
              <a:buClr>
                <a:srgbClr val="FFC000"/>
              </a:buClr>
              <a:buFont typeface="Wingdings" panose="05000000000000000000" pitchFamily="2" charset="2"/>
              <a:buChar char="Ø"/>
            </a:pPr>
            <a:r>
              <a:rPr lang="en-IN" sz="1400" dirty="0">
                <a:effectLst/>
                <a:latin typeface="Times New Roman" panose="02020603050405020304" pitchFamily="18" charset="0"/>
                <a:ea typeface="Times New Roman" panose="02020603050405020304" pitchFamily="18" charset="0"/>
              </a:rPr>
              <a:t>The Chief Executive Officer of </a:t>
            </a:r>
            <a:r>
              <a:rPr lang="en-IN" sz="1400" dirty="0" err="1">
                <a:effectLst/>
                <a:latin typeface="Times New Roman" panose="02020603050405020304" pitchFamily="18" charset="0"/>
                <a:ea typeface="Times New Roman" panose="02020603050405020304" pitchFamily="18" charset="0"/>
              </a:rPr>
              <a:t>Technocolabs</a:t>
            </a:r>
            <a:r>
              <a:rPr lang="en-IN" sz="1400" dirty="0">
                <a:effectLst/>
                <a:latin typeface="Times New Roman" panose="02020603050405020304" pitchFamily="18" charset="0"/>
                <a:ea typeface="Times New Roman" panose="02020603050405020304" pitchFamily="18" charset="0"/>
              </a:rPr>
              <a:t> is </a:t>
            </a:r>
            <a:r>
              <a:rPr lang="en-IN" sz="1400" b="1" i="1" dirty="0">
                <a:effectLst/>
                <a:latin typeface="Times New Roman" panose="02020603050405020304" pitchFamily="18" charset="0"/>
                <a:ea typeface="Times New Roman" panose="02020603050405020304" pitchFamily="18" charset="0"/>
              </a:rPr>
              <a:t>Mr. Yasin Shah</a:t>
            </a:r>
            <a:r>
              <a:rPr lang="en-IN" sz="1400" dirty="0">
                <a:effectLst/>
                <a:latin typeface="Times New Roman" panose="02020603050405020304" pitchFamily="18" charset="0"/>
                <a:ea typeface="Times New Roman" panose="02020603050405020304" pitchFamily="18" charset="0"/>
              </a:rPr>
              <a:t>. The technologies that they utilise are Django, Heroku, Java, Node JS, JS, Python, C, C++, C#, Android, React, </a:t>
            </a:r>
            <a:r>
              <a:rPr lang="en-IN" sz="1400" dirty="0" err="1">
                <a:effectLst/>
                <a:latin typeface="Times New Roman" panose="02020603050405020304" pitchFamily="18" charset="0"/>
                <a:ea typeface="Times New Roman" panose="02020603050405020304" pitchFamily="18" charset="0"/>
              </a:rPr>
              <a:t>SwiftUI</a:t>
            </a:r>
            <a:r>
              <a:rPr lang="en-IN" sz="1400" dirty="0">
                <a:effectLst/>
                <a:latin typeface="Times New Roman" panose="02020603050405020304" pitchFamily="18" charset="0"/>
                <a:ea typeface="Times New Roman" panose="02020603050405020304" pitchFamily="18" charset="0"/>
              </a:rPr>
              <a:t>, VUE.js, Angular, CSS and GIT. </a:t>
            </a:r>
          </a:p>
          <a:p>
            <a:pPr marL="285750" indent="-285750">
              <a:lnSpc>
                <a:spcPct val="115000"/>
              </a:lnSpc>
              <a:spcAft>
                <a:spcPts val="1000"/>
              </a:spcAft>
              <a:buClr>
                <a:srgbClr val="FFC000"/>
              </a:buClr>
              <a:buFont typeface="Wingdings" panose="05000000000000000000" pitchFamily="2" charset="2"/>
              <a:buChar char="Ø"/>
            </a:pPr>
            <a:r>
              <a:rPr lang="en-IN" sz="1400" dirty="0">
                <a:effectLst/>
                <a:latin typeface="Times New Roman" panose="02020603050405020304" pitchFamily="18" charset="0"/>
                <a:ea typeface="Times New Roman" panose="02020603050405020304" pitchFamily="18" charset="0"/>
              </a:rPr>
              <a:t>The services that they are offer are in the domain of Machine Learning, Computer Vision, Mobile Application Development, Voice enabled Skills, Web Application Development, Big Data and Data Science. </a:t>
            </a:r>
          </a:p>
          <a:p>
            <a:pPr marL="285750" indent="-285750" algn="just">
              <a:lnSpc>
                <a:spcPct val="115000"/>
              </a:lnSpc>
              <a:spcAft>
                <a:spcPts val="1000"/>
              </a:spcAft>
              <a:buClr>
                <a:schemeClr val="accent6">
                  <a:lumMod val="50000"/>
                </a:schemeClr>
              </a:buClr>
              <a:buFont typeface="Wingdings" panose="05000000000000000000" pitchFamily="2" charset="2"/>
              <a:buChar char="Ø"/>
            </a:pPr>
            <a:endParaRPr lang="en-IN" sz="1400" dirty="0">
              <a:effectLst/>
              <a:latin typeface="+mj-lt"/>
              <a:ea typeface="Times New Roman" panose="02020603050405020304" pitchFamily="18" charset="0"/>
            </a:endParaRPr>
          </a:p>
        </p:txBody>
      </p:sp>
      <p:sp>
        <p:nvSpPr>
          <p:cNvPr id="4" name="TextBox 3">
            <a:extLst>
              <a:ext uri="{FF2B5EF4-FFF2-40B4-BE49-F238E27FC236}">
                <a16:creationId xmlns:a16="http://schemas.microsoft.com/office/drawing/2014/main" id="{FCFED64A-0183-4599-AF44-AC7B5B4179DE}"/>
              </a:ext>
            </a:extLst>
          </p:cNvPr>
          <p:cNvSpPr txBox="1"/>
          <p:nvPr/>
        </p:nvSpPr>
        <p:spPr>
          <a:xfrm>
            <a:off x="4619042" y="4092189"/>
            <a:ext cx="2952328" cy="307777"/>
          </a:xfrm>
          <a:prstGeom prst="rect">
            <a:avLst/>
          </a:prstGeom>
          <a:noFill/>
        </p:spPr>
        <p:txBody>
          <a:bodyPr wrap="square">
            <a:spAutoFit/>
          </a:bodyPr>
          <a:lstStyle/>
          <a:p>
            <a:r>
              <a:rPr lang="en-IN" sz="1400" dirty="0">
                <a:hlinkClick r:id="rId2" action="ppaction://hlinkfile"/>
              </a:rPr>
              <a:t>https://technocolabs.com/</a:t>
            </a:r>
            <a:endParaRPr lang="en-IN" sz="1400" dirty="0"/>
          </a:p>
        </p:txBody>
      </p:sp>
      <p:pic>
        <p:nvPicPr>
          <p:cNvPr id="6" name="Picture 5" descr="logo1">
            <a:extLst>
              <a:ext uri="{FF2B5EF4-FFF2-40B4-BE49-F238E27FC236}">
                <a16:creationId xmlns:a16="http://schemas.microsoft.com/office/drawing/2014/main" id="{C25DB951-DFEB-5E09-F611-58725693BF34}"/>
              </a:ext>
            </a:extLst>
          </p:cNvPr>
          <p:cNvPicPr>
            <a:picLocks noChangeAspect="1"/>
          </p:cNvPicPr>
          <p:nvPr/>
        </p:nvPicPr>
        <p:blipFill>
          <a:blip r:embed="rId3">
            <a:extLst>
              <a:ext uri="{28A0092B-C50C-407E-A947-70E740481C1C}">
                <a14:useLocalDpi xmlns:a14="http://schemas.microsoft.com/office/drawing/2010/main" val="0"/>
              </a:ext>
            </a:extLst>
          </a:blip>
          <a:srcRect l="10147" t="20543" r="13469" b="26357"/>
          <a:stretch>
            <a:fillRect/>
          </a:stretch>
        </p:blipFill>
        <p:spPr bwMode="auto">
          <a:xfrm>
            <a:off x="10400307" y="588810"/>
            <a:ext cx="1758950" cy="584200"/>
          </a:xfrm>
          <a:prstGeom prst="rect">
            <a:avLst/>
          </a:prstGeom>
          <a:noFill/>
          <a:ln>
            <a:noFill/>
          </a:ln>
        </p:spPr>
      </p:pic>
    </p:spTree>
    <p:extLst>
      <p:ext uri="{BB962C8B-B14F-4D97-AF65-F5344CB8AC3E}">
        <p14:creationId xmlns:p14="http://schemas.microsoft.com/office/powerpoint/2010/main" val="2369668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0" y="150105"/>
            <a:ext cx="10971373" cy="798753"/>
          </a:xfrm>
        </p:spPr>
        <p:txBody>
          <a:bodyPr/>
          <a:lstStyle/>
          <a:p>
            <a:r>
              <a:rPr lang="en-IN" altLang="ko-KR" dirty="0"/>
              <a:t>02 - OBJECTIVE</a:t>
            </a:r>
            <a:endParaRPr lang="ko-KR" altLang="en-US" dirty="0"/>
          </a:p>
        </p:txBody>
      </p:sp>
      <p:sp>
        <p:nvSpPr>
          <p:cNvPr id="5" name="TextBox 4">
            <a:extLst>
              <a:ext uri="{FF2B5EF4-FFF2-40B4-BE49-F238E27FC236}">
                <a16:creationId xmlns:a16="http://schemas.microsoft.com/office/drawing/2014/main" id="{4A4FBFB4-27CC-B6B3-5FF9-BCFD222F5E1A}"/>
              </a:ext>
            </a:extLst>
          </p:cNvPr>
          <p:cNvSpPr txBox="1"/>
          <p:nvPr/>
        </p:nvSpPr>
        <p:spPr>
          <a:xfrm>
            <a:off x="580047" y="1701602"/>
            <a:ext cx="9551591" cy="769441"/>
          </a:xfrm>
          <a:prstGeom prst="rect">
            <a:avLst/>
          </a:prstGeom>
          <a:noFill/>
        </p:spPr>
        <p:txBody>
          <a:bodyPr wrap="square">
            <a:spAutoFit/>
          </a:bodyPr>
          <a:lstStyle/>
          <a:p>
            <a:pPr algn="l">
              <a:buClr>
                <a:srgbClr val="FFC000"/>
              </a:buClr>
            </a:pPr>
            <a:r>
              <a:rPr lang="en-US" sz="1600" b="1" i="0" dirty="0">
                <a:effectLst/>
                <a:latin typeface="+mj-lt"/>
              </a:rPr>
              <a:t>Primary:</a:t>
            </a:r>
          </a:p>
          <a:p>
            <a:pPr marL="285750" indent="-285750" algn="l">
              <a:buClr>
                <a:srgbClr val="FFC000"/>
              </a:buClr>
              <a:buFont typeface="Wingdings" panose="05000000000000000000" pitchFamily="2" charset="2"/>
              <a:buChar char="Ø"/>
            </a:pPr>
            <a:r>
              <a:rPr lang="en-US" sz="1400" b="0" i="0" dirty="0">
                <a:effectLst/>
                <a:latin typeface="+mj-lt"/>
              </a:rPr>
              <a:t>The goal is to minimize backorders by identifying the material at risk of backorder before the event occurs. </a:t>
            </a:r>
          </a:p>
          <a:p>
            <a:pPr marL="285750" indent="-285750" algn="l">
              <a:buClr>
                <a:srgbClr val="FFC000"/>
              </a:buClr>
              <a:buFont typeface="Wingdings" panose="05000000000000000000" pitchFamily="2" charset="2"/>
              <a:buChar char="Ø"/>
            </a:pPr>
            <a:r>
              <a:rPr lang="en-US" sz="1400" b="0" i="0" dirty="0">
                <a:effectLst/>
                <a:latin typeface="+mj-lt"/>
              </a:rPr>
              <a:t>This gives the business management a suitable time to react and make appropriate changes.</a:t>
            </a:r>
          </a:p>
        </p:txBody>
      </p:sp>
      <p:sp>
        <p:nvSpPr>
          <p:cNvPr id="4" name="TextBox 3">
            <a:extLst>
              <a:ext uri="{FF2B5EF4-FFF2-40B4-BE49-F238E27FC236}">
                <a16:creationId xmlns:a16="http://schemas.microsoft.com/office/drawing/2014/main" id="{B34E2189-2F3A-AAC6-4ECA-E2D2A3EF81F4}"/>
              </a:ext>
            </a:extLst>
          </p:cNvPr>
          <p:cNvSpPr txBox="1"/>
          <p:nvPr/>
        </p:nvSpPr>
        <p:spPr>
          <a:xfrm>
            <a:off x="609520" y="2781722"/>
            <a:ext cx="11580893" cy="1190069"/>
          </a:xfrm>
          <a:prstGeom prst="rect">
            <a:avLst/>
          </a:prstGeom>
          <a:noFill/>
        </p:spPr>
        <p:txBody>
          <a:bodyPr wrap="square">
            <a:spAutoFit/>
          </a:bodyPr>
          <a:lstStyle/>
          <a:p>
            <a:pPr marR="303530" algn="just">
              <a:spcBef>
                <a:spcPts val="800"/>
              </a:spcBef>
              <a:spcAft>
                <a:spcPts val="0"/>
              </a:spcAft>
            </a:pPr>
            <a:r>
              <a:rPr lang="en-IN" sz="1600" b="1" dirty="0">
                <a:effectLst/>
                <a:latin typeface="Times New Roman" panose="02020603050405020304" pitchFamily="18" charset="0"/>
                <a:ea typeface="Times New Roman" panose="02020603050405020304" pitchFamily="18" charset="0"/>
              </a:rPr>
              <a:t>The major contributions of this project are stated as follows:</a:t>
            </a:r>
          </a:p>
          <a:p>
            <a:pPr marL="342900" marR="303530" lvl="0" indent="-342900" algn="just">
              <a:spcBef>
                <a:spcPts val="800"/>
              </a:spcBef>
              <a:spcAft>
                <a:spcPts val="0"/>
              </a:spcAft>
              <a:buClr>
                <a:srgbClr val="FFC000"/>
              </a:buClr>
              <a:buFont typeface="Wingdings" panose="05000000000000000000" pitchFamily="2" charset="2"/>
              <a:buChar char="Ø"/>
            </a:pPr>
            <a:r>
              <a:rPr lang="en-IN" sz="1400" dirty="0">
                <a:effectLst/>
                <a:latin typeface="Times New Roman" panose="02020603050405020304" pitchFamily="18" charset="0"/>
                <a:ea typeface="Times New Roman" panose="02020603050405020304" pitchFamily="18" charset="0"/>
              </a:rPr>
              <a:t>To compare the different learning classiﬁers algorithms, based on speciﬁc techniques to tackle the class im-balanced problem, such as sampling and ensembles of classiﬁers;</a:t>
            </a:r>
          </a:p>
          <a:p>
            <a:pPr marL="342900" marR="303530" lvl="0" indent="-342900" algn="just">
              <a:spcBef>
                <a:spcPts val="800"/>
              </a:spcBef>
              <a:spcAft>
                <a:spcPts val="0"/>
              </a:spcAft>
              <a:buClr>
                <a:srgbClr val="FFC000"/>
              </a:buClr>
              <a:buFont typeface="Wingdings" panose="05000000000000000000" pitchFamily="2" charset="2"/>
              <a:buChar char="Ø"/>
            </a:pPr>
            <a:r>
              <a:rPr lang="en-IN" sz="1400" dirty="0">
                <a:effectLst/>
                <a:latin typeface="Times New Roman" panose="02020603050405020304" pitchFamily="18" charset="0"/>
                <a:ea typeface="Times New Roman" panose="02020603050405020304" pitchFamily="18" charset="0"/>
              </a:rPr>
              <a:t>To provide a common framework for model development, testing and evaluation, in the considered detection system design;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10776"/>
            <a:ext cx="10971372" cy="798753"/>
          </a:xfrm>
        </p:spPr>
        <p:txBody>
          <a:bodyPr/>
          <a:lstStyle/>
          <a:p>
            <a:pPr algn="ctr"/>
            <a:r>
              <a:rPr lang="en-US" altLang="ko-KR" dirty="0">
                <a:solidFill>
                  <a:srgbClr val="FED42A"/>
                </a:solidFill>
              </a:rPr>
              <a:t>03 - Dataset</a:t>
            </a:r>
            <a:endParaRPr lang="ko-KR" altLang="en-US" dirty="0">
              <a:solidFill>
                <a:srgbClr val="FED42A"/>
              </a:solidFill>
            </a:endParaRPr>
          </a:p>
        </p:txBody>
      </p:sp>
      <p:sp>
        <p:nvSpPr>
          <p:cNvPr id="6" name="내용 개체 틀 5"/>
          <p:cNvSpPr>
            <a:spLocks noGrp="1"/>
          </p:cNvSpPr>
          <p:nvPr>
            <p:ph idx="1"/>
          </p:nvPr>
        </p:nvSpPr>
        <p:spPr/>
        <p:txBody>
          <a:bodyPr>
            <a:normAutofit/>
          </a:bodyPr>
          <a:lstStyle/>
          <a:p>
            <a:r>
              <a:rPr lang="en-IN" altLang="ko-KR" sz="1400" dirty="0"/>
              <a:t>The Secondary data which is provided by </a:t>
            </a:r>
            <a:r>
              <a:rPr lang="en-IN" altLang="ko-KR" sz="1400" dirty="0" err="1"/>
              <a:t>Technocolabs</a:t>
            </a:r>
            <a:r>
              <a:rPr lang="en-IN" altLang="ko-KR" sz="1400" dirty="0"/>
              <a:t> </a:t>
            </a:r>
            <a:r>
              <a:rPr lang="en-IN" altLang="ko-KR" sz="1400" dirty="0" err="1"/>
              <a:t>Softwares</a:t>
            </a:r>
            <a:r>
              <a:rPr lang="en-IN" altLang="ko-KR" sz="1400" dirty="0"/>
              <a:t> Inc. </a:t>
            </a:r>
            <a:endParaRPr lang="ko-KR" altLang="en-US" sz="1400" dirty="0"/>
          </a:p>
        </p:txBody>
      </p:sp>
      <p:graphicFrame>
        <p:nvGraphicFramePr>
          <p:cNvPr id="3" name="Table 2">
            <a:extLst>
              <a:ext uri="{FF2B5EF4-FFF2-40B4-BE49-F238E27FC236}">
                <a16:creationId xmlns:a16="http://schemas.microsoft.com/office/drawing/2014/main" id="{4E5CE105-4E11-6D37-D5A0-B3CFFC0F8CD7}"/>
              </a:ext>
            </a:extLst>
          </p:cNvPr>
          <p:cNvGraphicFramePr>
            <a:graphicFrameLocks noGrp="1"/>
          </p:cNvGraphicFramePr>
          <p:nvPr>
            <p:extLst>
              <p:ext uri="{D42A27DB-BD31-4B8C-83A1-F6EECF244321}">
                <p14:modId xmlns:p14="http://schemas.microsoft.com/office/powerpoint/2010/main" val="2068656572"/>
              </p:ext>
            </p:extLst>
          </p:nvPr>
        </p:nvGraphicFramePr>
        <p:xfrm>
          <a:off x="3051936" y="3357786"/>
          <a:ext cx="6336704" cy="1296144"/>
        </p:xfrm>
        <a:graphic>
          <a:graphicData uri="http://schemas.openxmlformats.org/drawingml/2006/table">
            <a:tbl>
              <a:tblPr firstRow="1" firstCol="1" bandRow="1">
                <a:tableStyleId>{5C22544A-7EE6-4342-B048-85BDC9FD1C3A}</a:tableStyleId>
              </a:tblPr>
              <a:tblGrid>
                <a:gridCol w="1148990">
                  <a:extLst>
                    <a:ext uri="{9D8B030D-6E8A-4147-A177-3AD203B41FA5}">
                      <a16:colId xmlns:a16="http://schemas.microsoft.com/office/drawing/2014/main" val="3427056728"/>
                    </a:ext>
                  </a:extLst>
                </a:gridCol>
                <a:gridCol w="856635">
                  <a:extLst>
                    <a:ext uri="{9D8B030D-6E8A-4147-A177-3AD203B41FA5}">
                      <a16:colId xmlns:a16="http://schemas.microsoft.com/office/drawing/2014/main" val="1570966166"/>
                    </a:ext>
                  </a:extLst>
                </a:gridCol>
                <a:gridCol w="919333">
                  <a:extLst>
                    <a:ext uri="{9D8B030D-6E8A-4147-A177-3AD203B41FA5}">
                      <a16:colId xmlns:a16="http://schemas.microsoft.com/office/drawing/2014/main" val="4167699416"/>
                    </a:ext>
                  </a:extLst>
                </a:gridCol>
                <a:gridCol w="1060227">
                  <a:extLst>
                    <a:ext uri="{9D8B030D-6E8A-4147-A177-3AD203B41FA5}">
                      <a16:colId xmlns:a16="http://schemas.microsoft.com/office/drawing/2014/main" val="3423895950"/>
                    </a:ext>
                  </a:extLst>
                </a:gridCol>
                <a:gridCol w="1189849">
                  <a:extLst>
                    <a:ext uri="{9D8B030D-6E8A-4147-A177-3AD203B41FA5}">
                      <a16:colId xmlns:a16="http://schemas.microsoft.com/office/drawing/2014/main" val="198922920"/>
                    </a:ext>
                  </a:extLst>
                </a:gridCol>
                <a:gridCol w="1161670">
                  <a:extLst>
                    <a:ext uri="{9D8B030D-6E8A-4147-A177-3AD203B41FA5}">
                      <a16:colId xmlns:a16="http://schemas.microsoft.com/office/drawing/2014/main" val="770049761"/>
                    </a:ext>
                  </a:extLst>
                </a:gridCol>
              </a:tblGrid>
              <a:tr h="713509">
                <a:tc>
                  <a:txBody>
                    <a:bodyPr/>
                    <a:lstStyle/>
                    <a:p>
                      <a:pPr marR="303530" algn="just">
                        <a:spcBef>
                          <a:spcPts val="800"/>
                        </a:spcBef>
                        <a:spcAft>
                          <a:spcPts val="0"/>
                        </a:spcAft>
                      </a:pPr>
                      <a:r>
                        <a:rPr lang="en-IN" sz="1200">
                          <a:effectLst/>
                        </a:rPr>
                        <a:t>Dataset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a:effectLst/>
                        </a:rPr>
                        <a:t>#Atts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a:effectLst/>
                        </a:rPr>
                        <a:t>#Pos.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dirty="0">
                          <a:effectLst/>
                        </a:rPr>
                        <a:t>#Neg.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dirty="0">
                          <a:effectLst/>
                        </a:rPr>
                        <a:t>#Total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a:effectLst/>
                        </a:rPr>
                        <a:t>Imb.</a:t>
                      </a:r>
                    </a:p>
                    <a:p>
                      <a:pPr marR="303530" algn="just">
                        <a:spcBef>
                          <a:spcPts val="800"/>
                        </a:spcBef>
                        <a:spcAft>
                          <a:spcPts val="0"/>
                        </a:spcAft>
                      </a:pPr>
                      <a:r>
                        <a:rPr lang="en-IN" sz="1200">
                          <a:effectLst/>
                        </a:rPr>
                        <a:t>Ratio</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95336205"/>
                  </a:ext>
                </a:extLst>
              </a:tr>
              <a:tr h="582635">
                <a:tc>
                  <a:txBody>
                    <a:bodyPr/>
                    <a:lstStyle/>
                    <a:p>
                      <a:pPr marR="303530" algn="just">
                        <a:spcBef>
                          <a:spcPts val="800"/>
                        </a:spcBef>
                        <a:spcAft>
                          <a:spcPts val="0"/>
                        </a:spcAft>
                      </a:pPr>
                      <a:r>
                        <a:rPr lang="en-IN" sz="1200">
                          <a:effectLst/>
                        </a:rPr>
                        <a:t>bopredict </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b="1" dirty="0">
                          <a:effectLst/>
                        </a:rPr>
                        <a:t>23</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b="1" dirty="0">
                          <a:effectLst/>
                        </a:rPr>
                        <a:t>13,981</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b="1" dirty="0">
                          <a:effectLst/>
                        </a:rPr>
                        <a:t>1,915,954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b="1" dirty="0">
                          <a:effectLst/>
                        </a:rPr>
                        <a:t>1,929,936 </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R="303530" algn="just">
                        <a:spcBef>
                          <a:spcPts val="800"/>
                        </a:spcBef>
                        <a:spcAft>
                          <a:spcPts val="0"/>
                        </a:spcAft>
                      </a:pPr>
                      <a:r>
                        <a:rPr lang="en-IN" sz="1200" b="1" dirty="0">
                          <a:effectLst/>
                        </a:rPr>
                        <a:t>1:137</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78267984"/>
                  </a:ext>
                </a:extLst>
              </a:tr>
            </a:tbl>
          </a:graphicData>
        </a:graphic>
      </p:graphicFrame>
      <p:sp>
        <p:nvSpPr>
          <p:cNvPr id="5" name="Rectangle 1">
            <a:extLst>
              <a:ext uri="{FF2B5EF4-FFF2-40B4-BE49-F238E27FC236}">
                <a16:creationId xmlns:a16="http://schemas.microsoft.com/office/drawing/2014/main" id="{D73E221D-B81B-75E6-E6D4-9B0CDE985C5E}"/>
              </a:ext>
            </a:extLst>
          </p:cNvPr>
          <p:cNvSpPr>
            <a:spLocks noChangeArrowheads="1"/>
          </p:cNvSpPr>
          <p:nvPr/>
        </p:nvSpPr>
        <p:spPr bwMode="auto">
          <a:xfrm>
            <a:off x="5159102" y="2691130"/>
            <a:ext cx="187220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II</a:t>
            </a:r>
            <a:endParaRPr kumimoji="0" lang="en-US" altLang="en-US" sz="7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DATASET SUMMARY</a:t>
            </a:r>
            <a:endParaRPr kumimoji="0" lang="en-US" altLang="en-US" sz="7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algn="ctr"/>
            <a:r>
              <a:rPr lang="en-IN" altLang="ko-KR" dirty="0">
                <a:solidFill>
                  <a:srgbClr val="FED42A"/>
                </a:solidFill>
              </a:rPr>
              <a:t>03 - Dataset</a:t>
            </a:r>
            <a:endParaRPr lang="ko-KR" altLang="en-US" dirty="0">
              <a:solidFill>
                <a:srgbClr val="FED42A"/>
              </a:solidFill>
            </a:endParaRPr>
          </a:p>
        </p:txBody>
      </p:sp>
      <p:sp>
        <p:nvSpPr>
          <p:cNvPr id="4" name="TextBox 3">
            <a:extLst>
              <a:ext uri="{FF2B5EF4-FFF2-40B4-BE49-F238E27FC236}">
                <a16:creationId xmlns:a16="http://schemas.microsoft.com/office/drawing/2014/main" id="{A2829759-6C21-BF40-8886-E202F9C74466}"/>
              </a:ext>
            </a:extLst>
          </p:cNvPr>
          <p:cNvSpPr txBox="1"/>
          <p:nvPr/>
        </p:nvSpPr>
        <p:spPr>
          <a:xfrm>
            <a:off x="609521" y="1219515"/>
            <a:ext cx="5845726" cy="5060168"/>
          </a:xfrm>
          <a:prstGeom prst="rect">
            <a:avLst/>
          </a:prstGeom>
          <a:noFill/>
        </p:spPr>
        <p:txBody>
          <a:bodyPr wrap="square">
            <a:spAutoFit/>
          </a:bodyPr>
          <a:lstStyle/>
          <a:p>
            <a:pPr marR="303530" algn="just">
              <a:lnSpc>
                <a:spcPct val="150000"/>
              </a:lnSpc>
              <a:spcBef>
                <a:spcPts val="800"/>
              </a:spcBef>
              <a:spcAft>
                <a:spcPts val="0"/>
              </a:spcAft>
            </a:pPr>
            <a:r>
              <a:rPr lang="en-IN" sz="1400" dirty="0">
                <a:effectLst/>
                <a:latin typeface="Times New Roman" panose="02020603050405020304" pitchFamily="18" charset="0"/>
                <a:ea typeface="Times New Roman" panose="02020603050405020304" pitchFamily="18" charset="0"/>
              </a:rPr>
              <a:t>The dataset has the following columns:</a:t>
            </a: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sku</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Stock Keeping Unit;</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national_inv</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Current inventory level of component;</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lead_time</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Registered transit time;</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in_transit_qty</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In transit quantity;</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a:effectLst/>
                <a:latin typeface="Times New Roman" panose="02020603050405020304" pitchFamily="18" charset="0"/>
                <a:ea typeface="Times New Roman" panose="02020603050405020304" pitchFamily="18" charset="0"/>
              </a:rPr>
              <a:t>forecast_3_month:</a:t>
            </a:r>
            <a:r>
              <a:rPr lang="en-IN" sz="1400" i="1" dirty="0">
                <a:effectLst/>
                <a:latin typeface="Times New Roman" panose="02020603050405020304" pitchFamily="18" charset="0"/>
                <a:ea typeface="Times New Roman" panose="02020603050405020304" pitchFamily="18" charset="0"/>
              </a:rPr>
              <a:t> Forecast sales for the next 3 months;</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a:effectLst/>
                <a:latin typeface="Times New Roman" panose="02020603050405020304" pitchFamily="18" charset="0"/>
                <a:ea typeface="Times New Roman" panose="02020603050405020304" pitchFamily="18" charset="0"/>
              </a:rPr>
              <a:t>forecast_6_month:</a:t>
            </a:r>
            <a:r>
              <a:rPr lang="en-IN" sz="1400" i="1" dirty="0">
                <a:effectLst/>
                <a:latin typeface="Times New Roman" panose="02020603050405020304" pitchFamily="18" charset="0"/>
                <a:ea typeface="Times New Roman" panose="02020603050405020304" pitchFamily="18" charset="0"/>
              </a:rPr>
              <a:t> Forecast sales for the next 6 months;</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a:effectLst/>
                <a:latin typeface="Times New Roman" panose="02020603050405020304" pitchFamily="18" charset="0"/>
                <a:ea typeface="Times New Roman" panose="02020603050405020304" pitchFamily="18" charset="0"/>
              </a:rPr>
              <a:t>forecast_9_month:</a:t>
            </a:r>
            <a:r>
              <a:rPr lang="en-IN" sz="1400" i="1" dirty="0">
                <a:effectLst/>
                <a:latin typeface="Times New Roman" panose="02020603050405020304" pitchFamily="18" charset="0"/>
                <a:ea typeface="Times New Roman" panose="02020603050405020304" pitchFamily="18" charset="0"/>
              </a:rPr>
              <a:t> Forecast sales for the next 9 months;</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a:effectLst/>
                <a:latin typeface="Times New Roman" panose="02020603050405020304" pitchFamily="18" charset="0"/>
                <a:ea typeface="Times New Roman" panose="02020603050405020304" pitchFamily="18" charset="0"/>
              </a:rPr>
              <a:t>sales_1_month:</a:t>
            </a:r>
            <a:r>
              <a:rPr lang="en-IN" sz="1400" i="1" dirty="0">
                <a:effectLst/>
                <a:latin typeface="Times New Roman" panose="02020603050405020304" pitchFamily="18" charset="0"/>
                <a:ea typeface="Times New Roman" panose="02020603050405020304" pitchFamily="18" charset="0"/>
              </a:rPr>
              <a:t> Sales quantity for the prior 1 month;</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a:effectLst/>
                <a:latin typeface="Times New Roman" panose="02020603050405020304" pitchFamily="18" charset="0"/>
                <a:ea typeface="Times New Roman" panose="02020603050405020304" pitchFamily="18" charset="0"/>
              </a:rPr>
              <a:t>sales_3_month:</a:t>
            </a:r>
            <a:r>
              <a:rPr lang="en-IN" sz="1400" i="1" dirty="0">
                <a:effectLst/>
                <a:latin typeface="Times New Roman" panose="02020603050405020304" pitchFamily="18" charset="0"/>
                <a:ea typeface="Times New Roman" panose="02020603050405020304" pitchFamily="18" charset="0"/>
              </a:rPr>
              <a:t> Sales quantity for the prior 3 months;</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a:effectLst/>
                <a:latin typeface="Times New Roman" panose="02020603050405020304" pitchFamily="18" charset="0"/>
                <a:ea typeface="Times New Roman" panose="02020603050405020304" pitchFamily="18" charset="0"/>
              </a:rPr>
              <a:t>sales_6_month:</a:t>
            </a:r>
            <a:r>
              <a:rPr lang="en-IN" sz="1400" i="1" dirty="0">
                <a:effectLst/>
                <a:latin typeface="Times New Roman" panose="02020603050405020304" pitchFamily="18" charset="0"/>
                <a:ea typeface="Times New Roman" panose="02020603050405020304" pitchFamily="18" charset="0"/>
              </a:rPr>
              <a:t> Sales quantity for the prior 6 months;</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a:effectLst/>
                <a:latin typeface="Times New Roman" panose="02020603050405020304" pitchFamily="18" charset="0"/>
                <a:ea typeface="Times New Roman" panose="02020603050405020304" pitchFamily="18" charset="0"/>
              </a:rPr>
              <a:t>sales_9_month:</a:t>
            </a:r>
            <a:r>
              <a:rPr lang="en-IN" sz="1400" i="1" dirty="0">
                <a:effectLst/>
                <a:latin typeface="Times New Roman" panose="02020603050405020304" pitchFamily="18" charset="0"/>
                <a:ea typeface="Times New Roman" panose="02020603050405020304" pitchFamily="18" charset="0"/>
              </a:rPr>
              <a:t> Sales quantity for the prior 9 months;</a:t>
            </a:r>
            <a:endParaRPr lang="en-IN" sz="1400"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DE33A7DE-EF23-4568-0231-05E71CFDE139}"/>
              </a:ext>
            </a:extLst>
          </p:cNvPr>
          <p:cNvSpPr txBox="1"/>
          <p:nvPr/>
        </p:nvSpPr>
        <p:spPr>
          <a:xfrm>
            <a:off x="5735166" y="1236333"/>
            <a:ext cx="6455247" cy="5060168"/>
          </a:xfrm>
          <a:prstGeom prst="rect">
            <a:avLst/>
          </a:prstGeom>
          <a:noFill/>
        </p:spPr>
        <p:txBody>
          <a:bodyPr wrap="square">
            <a:spAutoFit/>
          </a:bodyPr>
          <a:lstStyle/>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min_bank</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Minimum recommended amount in stock;</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potential_issue</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Indictor variable noting potential issue with item;</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pieces_past_due</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Parts overdue from source;</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a:effectLst/>
                <a:latin typeface="Times New Roman" panose="02020603050405020304" pitchFamily="18" charset="0"/>
                <a:ea typeface="Times New Roman" panose="02020603050405020304" pitchFamily="18" charset="0"/>
              </a:rPr>
              <a:t>perf_6_month_avg:</a:t>
            </a:r>
            <a:r>
              <a:rPr lang="en-IN" sz="1400" i="1" dirty="0">
                <a:effectLst/>
                <a:latin typeface="Times New Roman" panose="02020603050405020304" pitchFamily="18" charset="0"/>
                <a:ea typeface="Times New Roman" panose="02020603050405020304" pitchFamily="18" charset="0"/>
              </a:rPr>
              <a:t> Source performance in last 6 months;</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a:effectLst/>
                <a:latin typeface="Times New Roman" panose="02020603050405020304" pitchFamily="18" charset="0"/>
                <a:ea typeface="Times New Roman" panose="02020603050405020304" pitchFamily="18" charset="0"/>
              </a:rPr>
              <a:t>perf_12_month_avg:</a:t>
            </a:r>
            <a:r>
              <a:rPr lang="en-IN" sz="1400" i="1" dirty="0">
                <a:effectLst/>
                <a:latin typeface="Times New Roman" panose="02020603050405020304" pitchFamily="18" charset="0"/>
                <a:ea typeface="Times New Roman" panose="02020603050405020304" pitchFamily="18" charset="0"/>
              </a:rPr>
              <a:t> Source performance in last 12 months;</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local_bo_qty</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Amount of stock orders overdue;</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deck_risk</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General risk flag;</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oe_constraint</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General risk flag;</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ppap_risk</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General risk flag;</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stop_auto_buy</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General risk flag;</a:t>
            </a:r>
            <a:endParaRPr lang="en-IN" sz="1400" dirty="0">
              <a:effectLst/>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rev_stop</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General risk flag;</a:t>
            </a:r>
            <a:endParaRPr lang="en-IN" sz="1400" dirty="0">
              <a:latin typeface="Times New Roman" panose="02020603050405020304" pitchFamily="18" charset="0"/>
              <a:ea typeface="Times New Roman" panose="02020603050405020304" pitchFamily="18" charset="0"/>
            </a:endParaRPr>
          </a:p>
          <a:p>
            <a:pPr marL="342900" marR="303530" lvl="0" indent="-342900" algn="just">
              <a:lnSpc>
                <a:spcPct val="150000"/>
              </a:lnSpc>
              <a:spcBef>
                <a:spcPts val="800"/>
              </a:spcBef>
              <a:spcAft>
                <a:spcPts val="0"/>
              </a:spcAft>
              <a:buSzPts val="1000"/>
              <a:buFont typeface="Wingdings" panose="05000000000000000000" pitchFamily="2" charset="2"/>
              <a:buChar char=""/>
              <a:tabLst>
                <a:tab pos="457200" algn="l"/>
              </a:tabLst>
            </a:pPr>
            <a:r>
              <a:rPr lang="en-IN" sz="1400" b="1" i="1" dirty="0" err="1">
                <a:effectLst/>
                <a:latin typeface="Times New Roman" panose="02020603050405020304" pitchFamily="18" charset="0"/>
                <a:ea typeface="Times New Roman" panose="02020603050405020304" pitchFamily="18" charset="0"/>
              </a:rPr>
              <a:t>went_on_backorder</a:t>
            </a:r>
            <a:r>
              <a:rPr lang="en-IN" sz="1400" b="1" i="1" dirty="0">
                <a:effectLst/>
                <a:latin typeface="Times New Roman" panose="02020603050405020304" pitchFamily="18" charset="0"/>
                <a:ea typeface="Times New Roman" panose="02020603050405020304" pitchFamily="18" charset="0"/>
              </a:rPr>
              <a:t>:</a:t>
            </a:r>
            <a:r>
              <a:rPr lang="en-IN" sz="1400" i="1" dirty="0">
                <a:effectLst/>
                <a:latin typeface="Times New Roman" panose="02020603050405020304" pitchFamily="18" charset="0"/>
                <a:ea typeface="Times New Roman" panose="02020603050405020304" pitchFamily="18" charset="0"/>
              </a:rPr>
              <a:t> Product went on backorder</a:t>
            </a:r>
            <a:endParaRPr lang="en-I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52075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lstStyle/>
          <a:p>
            <a:pPr algn="ctr"/>
            <a:r>
              <a:rPr lang="en-IN" altLang="ko-KR" dirty="0">
                <a:solidFill>
                  <a:srgbClr val="FED42A"/>
                </a:solidFill>
              </a:rPr>
              <a:t>04 - Exploratory Data Analysis</a:t>
            </a:r>
            <a:endParaRPr lang="ko-KR" altLang="en-US" dirty="0">
              <a:solidFill>
                <a:srgbClr val="FED42A"/>
              </a:solidFill>
            </a:endParaRPr>
          </a:p>
        </p:txBody>
      </p:sp>
      <p:sp>
        <p:nvSpPr>
          <p:cNvPr id="4" name="TextBox 3">
            <a:extLst>
              <a:ext uri="{FF2B5EF4-FFF2-40B4-BE49-F238E27FC236}">
                <a16:creationId xmlns:a16="http://schemas.microsoft.com/office/drawing/2014/main" id="{08ED2BFB-AEF2-90E9-D8AF-4E4F5890BF41}"/>
              </a:ext>
            </a:extLst>
          </p:cNvPr>
          <p:cNvSpPr txBox="1"/>
          <p:nvPr/>
        </p:nvSpPr>
        <p:spPr>
          <a:xfrm>
            <a:off x="334566" y="1485578"/>
            <a:ext cx="4176464" cy="400110"/>
          </a:xfrm>
          <a:prstGeom prst="rect">
            <a:avLst/>
          </a:prstGeom>
          <a:noFill/>
        </p:spPr>
        <p:txBody>
          <a:bodyPr wrap="square">
            <a:spAutoFit/>
          </a:bodyPr>
          <a:lstStyle/>
          <a:p>
            <a:r>
              <a:rPr lang="en-US" b="1" dirty="0"/>
              <a:t>1. </a:t>
            </a:r>
            <a:r>
              <a:rPr lang="en-US" b="1" dirty="0" err="1"/>
              <a:t>national_inv</a:t>
            </a:r>
            <a:r>
              <a:rPr lang="en-US" b="1" dirty="0"/>
              <a:t> vs </a:t>
            </a:r>
            <a:r>
              <a:rPr lang="en-US" b="1" dirty="0" err="1"/>
              <a:t>went_on_backorder</a:t>
            </a:r>
            <a:endParaRPr lang="en-IN" b="1" dirty="0"/>
          </a:p>
        </p:txBody>
      </p:sp>
      <p:pic>
        <p:nvPicPr>
          <p:cNvPr id="5" name="Picture 4">
            <a:extLst>
              <a:ext uri="{FF2B5EF4-FFF2-40B4-BE49-F238E27FC236}">
                <a16:creationId xmlns:a16="http://schemas.microsoft.com/office/drawing/2014/main" id="{367D54BE-11FB-3535-E0EB-7D166BA1E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 y="2133650"/>
            <a:ext cx="5006340" cy="3872230"/>
          </a:xfrm>
          <a:prstGeom prst="rect">
            <a:avLst/>
          </a:prstGeom>
        </p:spPr>
      </p:pic>
      <p:sp>
        <p:nvSpPr>
          <p:cNvPr id="7" name="TextBox 6">
            <a:extLst>
              <a:ext uri="{FF2B5EF4-FFF2-40B4-BE49-F238E27FC236}">
                <a16:creationId xmlns:a16="http://schemas.microsoft.com/office/drawing/2014/main" id="{9AE1A771-F12F-B9D3-E17E-089BC897CBAF}"/>
              </a:ext>
            </a:extLst>
          </p:cNvPr>
          <p:cNvSpPr txBox="1"/>
          <p:nvPr/>
        </p:nvSpPr>
        <p:spPr>
          <a:xfrm>
            <a:off x="5693463" y="1485578"/>
            <a:ext cx="3971841" cy="400110"/>
          </a:xfrm>
          <a:prstGeom prst="rect">
            <a:avLst/>
          </a:prstGeom>
          <a:noFill/>
        </p:spPr>
        <p:txBody>
          <a:bodyPr wrap="square">
            <a:spAutoFit/>
          </a:bodyPr>
          <a:lstStyle/>
          <a:p>
            <a:r>
              <a:rPr lang="en-US" b="1" dirty="0"/>
              <a:t>2. </a:t>
            </a:r>
            <a:r>
              <a:rPr lang="en-US" b="1" dirty="0" err="1"/>
              <a:t>lead_time</a:t>
            </a:r>
            <a:r>
              <a:rPr lang="en-US" b="1" dirty="0"/>
              <a:t> vs </a:t>
            </a:r>
            <a:r>
              <a:rPr lang="en-US" b="1" dirty="0" err="1"/>
              <a:t>went_on_backorder</a:t>
            </a:r>
            <a:endParaRPr lang="en-IN" b="1" dirty="0"/>
          </a:p>
        </p:txBody>
      </p:sp>
      <p:pic>
        <p:nvPicPr>
          <p:cNvPr id="9" name="Picture 8">
            <a:extLst>
              <a:ext uri="{FF2B5EF4-FFF2-40B4-BE49-F238E27FC236}">
                <a16:creationId xmlns:a16="http://schemas.microsoft.com/office/drawing/2014/main" id="{0BE62DAC-FFA4-0547-8587-97845D70A952}"/>
              </a:ext>
            </a:extLst>
          </p:cNvPr>
          <p:cNvPicPr>
            <a:picLocks noChangeAspect="1"/>
          </p:cNvPicPr>
          <p:nvPr/>
        </p:nvPicPr>
        <p:blipFill>
          <a:blip r:embed="rId4"/>
          <a:stretch>
            <a:fillRect/>
          </a:stretch>
        </p:blipFill>
        <p:spPr>
          <a:xfrm>
            <a:off x="5591150" y="2038467"/>
            <a:ext cx="3967413" cy="3967413"/>
          </a:xfrm>
          <a:prstGeom prst="rect">
            <a:avLst/>
          </a:prstGeom>
        </p:spPr>
      </p:pic>
    </p:spTree>
    <p:extLst>
      <p:ext uri="{BB962C8B-B14F-4D97-AF65-F5344CB8AC3E}">
        <p14:creationId xmlns:p14="http://schemas.microsoft.com/office/powerpoint/2010/main" val="241213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lstStyle/>
          <a:p>
            <a:pPr algn="ctr"/>
            <a:r>
              <a:rPr lang="en-IN" altLang="ko-KR" dirty="0">
                <a:solidFill>
                  <a:srgbClr val="FED42A"/>
                </a:solidFill>
              </a:rPr>
              <a:t>04 - Exploratory Data Analysis</a:t>
            </a:r>
            <a:endParaRPr lang="ko-KR" altLang="en-US" dirty="0">
              <a:solidFill>
                <a:srgbClr val="FED42A"/>
              </a:solidFill>
            </a:endParaRPr>
          </a:p>
        </p:txBody>
      </p:sp>
      <p:sp>
        <p:nvSpPr>
          <p:cNvPr id="4" name="TextBox 3">
            <a:extLst>
              <a:ext uri="{FF2B5EF4-FFF2-40B4-BE49-F238E27FC236}">
                <a16:creationId xmlns:a16="http://schemas.microsoft.com/office/drawing/2014/main" id="{08ED2BFB-AEF2-90E9-D8AF-4E4F5890BF41}"/>
              </a:ext>
            </a:extLst>
          </p:cNvPr>
          <p:cNvSpPr txBox="1"/>
          <p:nvPr/>
        </p:nvSpPr>
        <p:spPr>
          <a:xfrm>
            <a:off x="334566" y="1485578"/>
            <a:ext cx="4176464" cy="400110"/>
          </a:xfrm>
          <a:prstGeom prst="rect">
            <a:avLst/>
          </a:prstGeom>
          <a:noFill/>
        </p:spPr>
        <p:txBody>
          <a:bodyPr wrap="square">
            <a:spAutoFit/>
          </a:bodyPr>
          <a:lstStyle/>
          <a:p>
            <a:r>
              <a:rPr lang="en-US" b="1" dirty="0"/>
              <a:t>3. </a:t>
            </a:r>
            <a:r>
              <a:rPr lang="en-US" b="1" dirty="0" err="1"/>
              <a:t>in_transit_qty</a:t>
            </a:r>
            <a:r>
              <a:rPr lang="en-US" b="1" dirty="0"/>
              <a:t> vs </a:t>
            </a:r>
            <a:r>
              <a:rPr lang="en-US" b="1" dirty="0" err="1"/>
              <a:t>went_on_backorder</a:t>
            </a:r>
            <a:endParaRPr lang="en-IN" b="1" dirty="0"/>
          </a:p>
        </p:txBody>
      </p:sp>
      <p:sp>
        <p:nvSpPr>
          <p:cNvPr id="7" name="TextBox 6">
            <a:extLst>
              <a:ext uri="{FF2B5EF4-FFF2-40B4-BE49-F238E27FC236}">
                <a16:creationId xmlns:a16="http://schemas.microsoft.com/office/drawing/2014/main" id="{9AE1A771-F12F-B9D3-E17E-089BC897CBAF}"/>
              </a:ext>
            </a:extLst>
          </p:cNvPr>
          <p:cNvSpPr txBox="1"/>
          <p:nvPr/>
        </p:nvSpPr>
        <p:spPr>
          <a:xfrm>
            <a:off x="5693463" y="1485578"/>
            <a:ext cx="4722223" cy="707886"/>
          </a:xfrm>
          <a:prstGeom prst="rect">
            <a:avLst/>
          </a:prstGeom>
          <a:noFill/>
        </p:spPr>
        <p:txBody>
          <a:bodyPr wrap="square">
            <a:spAutoFit/>
          </a:bodyPr>
          <a:lstStyle/>
          <a:p>
            <a:r>
              <a:rPr lang="en-US" b="1" dirty="0"/>
              <a:t>4. forecast_3_month, forecast_6_month and forecast_9_month vs </a:t>
            </a:r>
            <a:r>
              <a:rPr lang="en-US" b="1" dirty="0" err="1"/>
              <a:t>went_on_backorder</a:t>
            </a:r>
            <a:endParaRPr lang="en-IN" b="1" dirty="0"/>
          </a:p>
        </p:txBody>
      </p:sp>
      <p:pic>
        <p:nvPicPr>
          <p:cNvPr id="3" name="Picture 2">
            <a:extLst>
              <a:ext uri="{FF2B5EF4-FFF2-40B4-BE49-F238E27FC236}">
                <a16:creationId xmlns:a16="http://schemas.microsoft.com/office/drawing/2014/main" id="{9C6EFDA5-235C-91AB-2F2B-B88E629F4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81" y="2218433"/>
            <a:ext cx="3910233" cy="3853931"/>
          </a:xfrm>
          <a:prstGeom prst="rect">
            <a:avLst/>
          </a:prstGeom>
        </p:spPr>
      </p:pic>
      <p:pic>
        <p:nvPicPr>
          <p:cNvPr id="6" name="Picture 5">
            <a:extLst>
              <a:ext uri="{FF2B5EF4-FFF2-40B4-BE49-F238E27FC236}">
                <a16:creationId xmlns:a16="http://schemas.microsoft.com/office/drawing/2014/main" id="{B383DE9F-DE2C-E26B-590E-286216FDE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916" y="2654305"/>
            <a:ext cx="5726802" cy="2982188"/>
          </a:xfrm>
          <a:prstGeom prst="rect">
            <a:avLst/>
          </a:prstGeom>
        </p:spPr>
      </p:pic>
    </p:spTree>
    <p:extLst>
      <p:ext uri="{BB962C8B-B14F-4D97-AF65-F5344CB8AC3E}">
        <p14:creationId xmlns:p14="http://schemas.microsoft.com/office/powerpoint/2010/main" val="3824485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09521" y="150105"/>
            <a:ext cx="10971372" cy="798753"/>
          </a:xfrm>
        </p:spPr>
        <p:txBody>
          <a:bodyPr/>
          <a:lstStyle/>
          <a:p>
            <a:pPr algn="ctr"/>
            <a:r>
              <a:rPr lang="en-IN" altLang="ko-KR" dirty="0">
                <a:solidFill>
                  <a:srgbClr val="FED42A"/>
                </a:solidFill>
              </a:rPr>
              <a:t>04 - Exploratory Data Analysis</a:t>
            </a:r>
            <a:endParaRPr lang="ko-KR" altLang="en-US" dirty="0">
              <a:solidFill>
                <a:srgbClr val="FED42A"/>
              </a:solidFill>
            </a:endParaRPr>
          </a:p>
        </p:txBody>
      </p:sp>
      <p:sp>
        <p:nvSpPr>
          <p:cNvPr id="4" name="TextBox 3">
            <a:extLst>
              <a:ext uri="{FF2B5EF4-FFF2-40B4-BE49-F238E27FC236}">
                <a16:creationId xmlns:a16="http://schemas.microsoft.com/office/drawing/2014/main" id="{08ED2BFB-AEF2-90E9-D8AF-4E4F5890BF41}"/>
              </a:ext>
            </a:extLst>
          </p:cNvPr>
          <p:cNvSpPr txBox="1"/>
          <p:nvPr/>
        </p:nvSpPr>
        <p:spPr>
          <a:xfrm>
            <a:off x="334566" y="1485578"/>
            <a:ext cx="5006340" cy="707886"/>
          </a:xfrm>
          <a:prstGeom prst="rect">
            <a:avLst/>
          </a:prstGeom>
          <a:noFill/>
        </p:spPr>
        <p:txBody>
          <a:bodyPr wrap="square">
            <a:spAutoFit/>
          </a:bodyPr>
          <a:lstStyle/>
          <a:p>
            <a:r>
              <a:rPr lang="en-US" b="1" dirty="0"/>
              <a:t>5. sales_1_month, sales_3_month, sales_6_month and sales_9_month vs </a:t>
            </a:r>
            <a:r>
              <a:rPr lang="en-US" b="1" dirty="0" err="1"/>
              <a:t>went_on_backorder</a:t>
            </a:r>
            <a:endParaRPr lang="en-IN" b="1" dirty="0"/>
          </a:p>
        </p:txBody>
      </p:sp>
      <p:sp>
        <p:nvSpPr>
          <p:cNvPr id="7" name="TextBox 6">
            <a:extLst>
              <a:ext uri="{FF2B5EF4-FFF2-40B4-BE49-F238E27FC236}">
                <a16:creationId xmlns:a16="http://schemas.microsoft.com/office/drawing/2014/main" id="{9AE1A771-F12F-B9D3-E17E-089BC897CBAF}"/>
              </a:ext>
            </a:extLst>
          </p:cNvPr>
          <p:cNvSpPr txBox="1"/>
          <p:nvPr/>
        </p:nvSpPr>
        <p:spPr>
          <a:xfrm>
            <a:off x="5693463" y="1485578"/>
            <a:ext cx="3971841" cy="400110"/>
          </a:xfrm>
          <a:prstGeom prst="rect">
            <a:avLst/>
          </a:prstGeom>
          <a:noFill/>
        </p:spPr>
        <p:txBody>
          <a:bodyPr wrap="square">
            <a:spAutoFit/>
          </a:bodyPr>
          <a:lstStyle/>
          <a:p>
            <a:r>
              <a:rPr lang="en-US" b="1" dirty="0"/>
              <a:t>6. </a:t>
            </a:r>
            <a:r>
              <a:rPr lang="en-US" b="1" dirty="0" err="1"/>
              <a:t>min_bank</a:t>
            </a:r>
            <a:r>
              <a:rPr lang="en-US" b="1" dirty="0"/>
              <a:t> vs </a:t>
            </a:r>
            <a:r>
              <a:rPr lang="en-US" b="1" dirty="0" err="1"/>
              <a:t>went_on_backorder</a:t>
            </a:r>
            <a:endParaRPr lang="en-IN" b="1" dirty="0"/>
          </a:p>
        </p:txBody>
      </p:sp>
      <p:pic>
        <p:nvPicPr>
          <p:cNvPr id="3" name="Picture 2">
            <a:extLst>
              <a:ext uri="{FF2B5EF4-FFF2-40B4-BE49-F238E27FC236}">
                <a16:creationId xmlns:a16="http://schemas.microsoft.com/office/drawing/2014/main" id="{695C78BE-1F18-4B28-DBEB-C02CF1989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50" y="2346243"/>
            <a:ext cx="5254225" cy="3171783"/>
          </a:xfrm>
          <a:prstGeom prst="rect">
            <a:avLst/>
          </a:prstGeom>
        </p:spPr>
      </p:pic>
      <p:pic>
        <p:nvPicPr>
          <p:cNvPr id="6" name="Picture 5">
            <a:extLst>
              <a:ext uri="{FF2B5EF4-FFF2-40B4-BE49-F238E27FC236}">
                <a16:creationId xmlns:a16="http://schemas.microsoft.com/office/drawing/2014/main" id="{FCFAC232-C9B1-BEEE-5FD9-BC07AACE1A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4866" y="2346243"/>
            <a:ext cx="4907505" cy="3171783"/>
          </a:xfrm>
          <a:prstGeom prst="rect">
            <a:avLst/>
          </a:prstGeom>
        </p:spPr>
      </p:pic>
    </p:spTree>
    <p:extLst>
      <p:ext uri="{BB962C8B-B14F-4D97-AF65-F5344CB8AC3E}">
        <p14:creationId xmlns:p14="http://schemas.microsoft.com/office/powerpoint/2010/main" val="278516822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13186</TotalTime>
  <Words>1703</Words>
  <Application>Microsoft Office PowerPoint</Application>
  <PresentationFormat>Custom</PresentationFormat>
  <Paragraphs>140</Paragraphs>
  <Slides>22</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Calibri</vt:lpstr>
      <vt:lpstr>맑은 고딕</vt:lpstr>
      <vt:lpstr>Wingdings</vt:lpstr>
      <vt:lpstr>Calibri Light</vt:lpstr>
      <vt:lpstr>굴림체</vt:lpstr>
      <vt:lpstr>Arial</vt:lpstr>
      <vt:lpstr>Times New Roman</vt:lpstr>
      <vt:lpstr>Noto Sans</vt:lpstr>
      <vt:lpstr>Office 테마</vt:lpstr>
      <vt:lpstr>Predicting Material Backorders In Inventory Management</vt:lpstr>
      <vt:lpstr>PowerPoint Presentation</vt:lpstr>
      <vt:lpstr>01 - Company Overview</vt:lpstr>
      <vt:lpstr>02 - OBJECTIVE</vt:lpstr>
      <vt:lpstr>03 - Dataset</vt:lpstr>
      <vt:lpstr>03 - Dataset</vt:lpstr>
      <vt:lpstr>04 - Exploratory Data Analysis</vt:lpstr>
      <vt:lpstr>04 - Exploratory Data Analysis</vt:lpstr>
      <vt:lpstr>04 - Exploratory Data Analysis</vt:lpstr>
      <vt:lpstr>04 - Exploratory Data Analysis</vt:lpstr>
      <vt:lpstr>04 - Exploratory Data Analysis</vt:lpstr>
      <vt:lpstr>04 - Exploratory Data Analysis</vt:lpstr>
      <vt:lpstr>Spearman Rank Correlation Coefficient</vt:lpstr>
      <vt:lpstr>Kolmogorov–Smirnov test for numerical features</vt:lpstr>
      <vt:lpstr>Stochastic/Probability Matrix for categorical features</vt:lpstr>
      <vt:lpstr>Dimensionality Reduction</vt:lpstr>
      <vt:lpstr>04 - Feature Engineering</vt:lpstr>
      <vt:lpstr>05 - Model Building</vt:lpstr>
      <vt:lpstr>Best Model</vt:lpstr>
      <vt:lpstr>06 - Model Deployment</vt:lpstr>
      <vt:lpstr>07 - Conclusion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Ramesh kumar</cp:lastModifiedBy>
  <cp:revision>35</cp:revision>
  <dcterms:created xsi:type="dcterms:W3CDTF">2010-02-01T08:03:16Z</dcterms:created>
  <dcterms:modified xsi:type="dcterms:W3CDTF">2022-10-30T10:34:22Z</dcterms:modified>
  <cp:category>www.slidemembers.com</cp:category>
</cp:coreProperties>
</file>